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6" r:id="rId3"/>
    <p:sldId id="340" r:id="rId4"/>
    <p:sldId id="307" r:id="rId5"/>
    <p:sldId id="297" r:id="rId6"/>
    <p:sldId id="332" r:id="rId7"/>
    <p:sldId id="306" r:id="rId8"/>
    <p:sldId id="292" r:id="rId9"/>
    <p:sldId id="299" r:id="rId10"/>
    <p:sldId id="293" r:id="rId11"/>
    <p:sldId id="300" r:id="rId12"/>
    <p:sldId id="338" r:id="rId13"/>
    <p:sldId id="308" r:id="rId14"/>
    <p:sldId id="333" r:id="rId15"/>
    <p:sldId id="309" r:id="rId16"/>
    <p:sldId id="258" r:id="rId17"/>
    <p:sldId id="305" r:id="rId18"/>
    <p:sldId id="311" r:id="rId19"/>
    <p:sldId id="315" r:id="rId20"/>
    <p:sldId id="334" r:id="rId21"/>
    <p:sldId id="331" r:id="rId22"/>
    <p:sldId id="330" r:id="rId23"/>
    <p:sldId id="318" r:id="rId24"/>
    <p:sldId id="317" r:id="rId25"/>
    <p:sldId id="316" r:id="rId26"/>
    <p:sldId id="335" r:id="rId27"/>
    <p:sldId id="264" r:id="rId28"/>
    <p:sldId id="265" r:id="rId29"/>
    <p:sldId id="266" r:id="rId30"/>
    <p:sldId id="321" r:id="rId31"/>
    <p:sldId id="320" r:id="rId32"/>
    <p:sldId id="287" r:id="rId33"/>
    <p:sldId id="271" r:id="rId34"/>
    <p:sldId id="268" r:id="rId35"/>
    <p:sldId id="310" r:id="rId36"/>
    <p:sldId id="336" r:id="rId37"/>
    <p:sldId id="272" r:id="rId38"/>
    <p:sldId id="276" r:id="rId39"/>
    <p:sldId id="274" r:id="rId40"/>
    <p:sldId id="283" r:id="rId41"/>
    <p:sldId id="323" r:id="rId42"/>
    <p:sldId id="329" r:id="rId43"/>
    <p:sldId id="325" r:id="rId44"/>
    <p:sldId id="328" r:id="rId45"/>
    <p:sldId id="326" r:id="rId46"/>
    <p:sldId id="303" r:id="rId47"/>
    <p:sldId id="339" r:id="rId48"/>
    <p:sldId id="301" r:id="rId49"/>
    <p:sldId id="327" r:id="rId50"/>
    <p:sldId id="337"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106" d="100"/>
          <a:sy n="106" d="100"/>
        </p:scale>
        <p:origin x="14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E23EB2-D0E4-4493-AF2E-62053AE7056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28C5416-B3AD-4C5B-8053-E527FA617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737D381-70A9-4381-B1E1-FD0A7702D158}"/>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5" name="Plassholder for bunntekst 4">
            <a:extLst>
              <a:ext uri="{FF2B5EF4-FFF2-40B4-BE49-F238E27FC236}">
                <a16:creationId xmlns:a16="http://schemas.microsoft.com/office/drawing/2014/main" id="{D4FEC8AE-757C-4609-A9E5-E14242F658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D21DCE5-ED1B-400E-9EDC-0CF4C925EA61}"/>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160265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7F6A4F-2062-4EC3-8528-9B9D5938E77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227F587-8530-47BE-8F0C-C2C26BF5C42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70E2E9-A324-467D-97A4-5DE5B8D7D048}"/>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5" name="Plassholder for bunntekst 4">
            <a:extLst>
              <a:ext uri="{FF2B5EF4-FFF2-40B4-BE49-F238E27FC236}">
                <a16:creationId xmlns:a16="http://schemas.microsoft.com/office/drawing/2014/main" id="{7B5E3BC3-5964-4007-90E2-DD29391CA97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31B123D-3B02-4B1B-A4A9-52A6674A8490}"/>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56666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D0E4F60-3F26-4ACF-9F2B-23E454D84D0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C5E2528-A819-4EDD-901D-956EF7F5420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AB17CD4-D882-4F0D-A4D9-163BC41FD6DD}"/>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5" name="Plassholder for bunntekst 4">
            <a:extLst>
              <a:ext uri="{FF2B5EF4-FFF2-40B4-BE49-F238E27FC236}">
                <a16:creationId xmlns:a16="http://schemas.microsoft.com/office/drawing/2014/main" id="{2E28B93B-1CA6-4941-A2D9-18310CC2332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7BB9E26-C952-44CC-A3EC-2642DFD4DFBA}"/>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274044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BADD3-3444-4772-8DA4-CDA32DE734E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CB93169-DB34-40D4-A6D0-982D1F98F3D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41D770F-90D7-4F4B-B044-5B00412E1250}"/>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5" name="Plassholder for bunntekst 4">
            <a:extLst>
              <a:ext uri="{FF2B5EF4-FFF2-40B4-BE49-F238E27FC236}">
                <a16:creationId xmlns:a16="http://schemas.microsoft.com/office/drawing/2014/main" id="{DFAF7B05-2E9F-4CF4-AEC3-80088D9577A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C0D6079-3789-4F8B-AB29-97B290C311A6}"/>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239657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353E54-B1D0-419E-98FA-D0324BCE154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A95E168-EF93-4253-A07E-3127A9231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FAC56E6-7374-4F8D-ACBB-C2D567F5CD2A}"/>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5" name="Plassholder for bunntekst 4">
            <a:extLst>
              <a:ext uri="{FF2B5EF4-FFF2-40B4-BE49-F238E27FC236}">
                <a16:creationId xmlns:a16="http://schemas.microsoft.com/office/drawing/2014/main" id="{18EF6143-52C7-4D91-B5A5-1EC66BA8E04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88E083C-6323-4A9C-BABE-AB2F9DA83AD4}"/>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350412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3DE5B3-49E6-4587-A3E7-6CFFE29778E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9F0FF24-9984-40C6-BE24-68A0953ABD5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E9128E1-8F17-4545-9DBF-CD7ED3AE25C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5CCC66D-AA44-4E20-A1CD-049A292F7790}"/>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6" name="Plassholder for bunntekst 5">
            <a:extLst>
              <a:ext uri="{FF2B5EF4-FFF2-40B4-BE49-F238E27FC236}">
                <a16:creationId xmlns:a16="http://schemas.microsoft.com/office/drawing/2014/main" id="{043AE0C8-CBEC-4F0D-9961-F9A2444573B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AD15F63-7138-4B07-B2AA-ED2F4654181D}"/>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340308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F01B26-3366-49A1-8650-BF97076DB8B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21CD941-3E0F-4E82-95E0-9D09F7ED8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81ED624-95BC-4E6E-8D2B-7BE1A19D0E6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3F845BB-9F20-4591-A243-A67C343D7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4FDF153-E735-4991-902F-20D5258BF8D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068C877-C745-44BF-BF23-30BE3E399186}"/>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8" name="Plassholder for bunntekst 7">
            <a:extLst>
              <a:ext uri="{FF2B5EF4-FFF2-40B4-BE49-F238E27FC236}">
                <a16:creationId xmlns:a16="http://schemas.microsoft.com/office/drawing/2014/main" id="{1A48EFF5-CDB5-4EEF-BD7D-5148EEEBD96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C7C12F5-8D04-495A-A361-696EAEE6335F}"/>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41893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F65380-DED1-491B-82CC-C1012FFC25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C05337E-7916-4810-B8C8-18B904074AAB}"/>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4" name="Plassholder for bunntekst 3">
            <a:extLst>
              <a:ext uri="{FF2B5EF4-FFF2-40B4-BE49-F238E27FC236}">
                <a16:creationId xmlns:a16="http://schemas.microsoft.com/office/drawing/2014/main" id="{45CD208C-1265-43D2-B5E0-261A28E4423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B5ACF9C-E871-4B04-8440-F899BF551FA2}"/>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214486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36B3B29-1454-4188-9044-D1BE008C48C9}"/>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3" name="Plassholder for bunntekst 2">
            <a:extLst>
              <a:ext uri="{FF2B5EF4-FFF2-40B4-BE49-F238E27FC236}">
                <a16:creationId xmlns:a16="http://schemas.microsoft.com/office/drawing/2014/main" id="{74D7B96F-C12D-4D73-A8E2-61822CAB67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425EDA6-DF28-43EF-8EBA-C5D795E4FE30}"/>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166003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931B28-DAD5-4261-A876-01C62832737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38F9DE5-95DD-4D04-A66D-4F9846AF29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CF599EA-B6D0-4496-A1C3-11A595910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3642E26-3B11-45BA-8214-617A51209D6E}"/>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6" name="Plassholder for bunntekst 5">
            <a:extLst>
              <a:ext uri="{FF2B5EF4-FFF2-40B4-BE49-F238E27FC236}">
                <a16:creationId xmlns:a16="http://schemas.microsoft.com/office/drawing/2014/main" id="{32D57850-A6B1-4614-BBAA-0C0DBAB9CD1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32D48C1-559F-4141-83A3-6D26EB5F3AE0}"/>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67694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24DF4D-9A58-4A11-B79E-7A50F0E5806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A60C78B-08D0-45CB-8D7E-1CD94FDD4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268B6D7-44DE-433F-BE01-628C5A2DB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FA197DC-2C51-4EE8-83F6-16A83590D8C3}"/>
              </a:ext>
            </a:extLst>
          </p:cNvPr>
          <p:cNvSpPr>
            <a:spLocks noGrp="1"/>
          </p:cNvSpPr>
          <p:nvPr>
            <p:ph type="dt" sz="half" idx="10"/>
          </p:nvPr>
        </p:nvSpPr>
        <p:spPr/>
        <p:txBody>
          <a:bodyPr/>
          <a:lstStyle/>
          <a:p>
            <a:fld id="{E65D7BB3-81E2-4AEE-B9EC-235EC0E0D3D3}" type="datetimeFigureOut">
              <a:rPr lang="nb-NO" smtClean="0"/>
              <a:t>27.11.2022</a:t>
            </a:fld>
            <a:endParaRPr lang="nb-NO"/>
          </a:p>
        </p:txBody>
      </p:sp>
      <p:sp>
        <p:nvSpPr>
          <p:cNvPr id="6" name="Plassholder for bunntekst 5">
            <a:extLst>
              <a:ext uri="{FF2B5EF4-FFF2-40B4-BE49-F238E27FC236}">
                <a16:creationId xmlns:a16="http://schemas.microsoft.com/office/drawing/2014/main" id="{0D134CE7-58BC-4753-A151-2A8F9545232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EC20749-AFF2-4E1A-8E5F-C205FCE90F90}"/>
              </a:ext>
            </a:extLst>
          </p:cNvPr>
          <p:cNvSpPr>
            <a:spLocks noGrp="1"/>
          </p:cNvSpPr>
          <p:nvPr>
            <p:ph type="sldNum" sz="quarter" idx="12"/>
          </p:nvPr>
        </p:nvSpPr>
        <p:spPr/>
        <p:txBody>
          <a:bodyPr/>
          <a:lstStyle/>
          <a:p>
            <a:fld id="{A43E2958-913D-4898-A082-5D9D4EB3E05B}" type="slidenum">
              <a:rPr lang="nb-NO" smtClean="0"/>
              <a:t>‹#›</a:t>
            </a:fld>
            <a:endParaRPr lang="nb-NO"/>
          </a:p>
        </p:txBody>
      </p:sp>
    </p:spTree>
    <p:extLst>
      <p:ext uri="{BB962C8B-B14F-4D97-AF65-F5344CB8AC3E}">
        <p14:creationId xmlns:p14="http://schemas.microsoft.com/office/powerpoint/2010/main" val="81999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2E9F555-F624-4E88-A09F-E20B359E8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9EB6065-70FA-4790-9D8D-BB0840D57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63437C5-3A6A-4563-B2F1-2A3ED5504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D7BB3-81E2-4AEE-B9EC-235EC0E0D3D3}" type="datetimeFigureOut">
              <a:rPr lang="nb-NO" smtClean="0"/>
              <a:t>27.11.2022</a:t>
            </a:fld>
            <a:endParaRPr lang="nb-NO"/>
          </a:p>
        </p:txBody>
      </p:sp>
      <p:sp>
        <p:nvSpPr>
          <p:cNvPr id="5" name="Plassholder for bunntekst 4">
            <a:extLst>
              <a:ext uri="{FF2B5EF4-FFF2-40B4-BE49-F238E27FC236}">
                <a16:creationId xmlns:a16="http://schemas.microsoft.com/office/drawing/2014/main" id="{F0AB4F38-F354-4508-9706-D8A6B1701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537114C-8776-4E9E-842A-621864604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E2958-913D-4898-A082-5D9D4EB3E05B}" type="slidenum">
              <a:rPr lang="nb-NO" smtClean="0"/>
              <a:t>‹#›</a:t>
            </a:fld>
            <a:endParaRPr lang="nb-NO"/>
          </a:p>
        </p:txBody>
      </p:sp>
    </p:spTree>
    <p:extLst>
      <p:ext uri="{BB962C8B-B14F-4D97-AF65-F5344CB8AC3E}">
        <p14:creationId xmlns:p14="http://schemas.microsoft.com/office/powerpoint/2010/main" val="2549279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ergen.kommune.no/barnefamiliepanelet" TargetMode="External"/><Relationship Id="rId2" Type="http://schemas.openxmlformats.org/officeDocument/2006/relationships/hyperlink" Target="mailto:William.Hazell@Bergen.Kommune.no"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8" name="Freeform: Shape 37">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3" name="Freeform: Shape 42">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tel 1">
            <a:extLst>
              <a:ext uri="{FF2B5EF4-FFF2-40B4-BE49-F238E27FC236}">
                <a16:creationId xmlns:a16="http://schemas.microsoft.com/office/drawing/2014/main" id="{868FDC72-B376-4BC9-BFAE-1856E380811F}"/>
              </a:ext>
            </a:extLst>
          </p:cNvPr>
          <p:cNvSpPr>
            <a:spLocks noGrp="1"/>
          </p:cNvSpPr>
          <p:nvPr>
            <p:ph type="ctrTitle"/>
          </p:nvPr>
        </p:nvSpPr>
        <p:spPr>
          <a:xfrm>
            <a:off x="2344848" y="2046513"/>
            <a:ext cx="7957995" cy="2629988"/>
          </a:xfrm>
        </p:spPr>
        <p:txBody>
          <a:bodyPr>
            <a:normAutofit/>
          </a:bodyPr>
          <a:lstStyle/>
          <a:p>
            <a:r>
              <a:rPr lang="nb-NO" sz="4400" b="1" dirty="0" err="1">
                <a:solidFill>
                  <a:schemeClr val="tx2"/>
                </a:solidFill>
              </a:rPr>
              <a:t>Vestland</a:t>
            </a:r>
            <a:r>
              <a:rPr lang="nb-NO" sz="4400" b="1" dirty="0">
                <a:solidFill>
                  <a:schemeClr val="tx2"/>
                </a:solidFill>
              </a:rPr>
              <a:t> barnefamiliepanel 2022</a:t>
            </a:r>
            <a:br>
              <a:rPr lang="nb-NO" sz="3600" b="1" dirty="0">
                <a:solidFill>
                  <a:schemeClr val="tx2"/>
                </a:solidFill>
              </a:rPr>
            </a:br>
            <a:r>
              <a:rPr lang="nb-NO" sz="3600" b="1" dirty="0">
                <a:solidFill>
                  <a:schemeClr val="tx2"/>
                </a:solidFill>
              </a:rPr>
              <a:t> </a:t>
            </a:r>
            <a:br>
              <a:rPr lang="nb-NO" sz="3600" b="1" dirty="0">
                <a:solidFill>
                  <a:schemeClr val="tx2"/>
                </a:solidFill>
              </a:rPr>
            </a:br>
            <a:r>
              <a:rPr lang="nb-NO" sz="2400" b="1" dirty="0">
                <a:solidFill>
                  <a:schemeClr val="tx2"/>
                </a:solidFill>
              </a:rPr>
              <a:t>Seksjonsleder William Hazell, </a:t>
            </a:r>
            <a:br>
              <a:rPr lang="nb-NO" sz="2400" b="1" dirty="0">
                <a:solidFill>
                  <a:schemeClr val="tx2"/>
                </a:solidFill>
              </a:rPr>
            </a:br>
            <a:r>
              <a:rPr lang="nb-NO" sz="2400" b="1" dirty="0">
                <a:solidFill>
                  <a:schemeClr val="tx2"/>
                </a:solidFill>
              </a:rPr>
              <a:t>Seksjon for plan og analyse, Byrådsavdeling for kultur, frivillighet og inkludering, Bergen kommune. </a:t>
            </a:r>
          </a:p>
        </p:txBody>
      </p:sp>
      <p:pic>
        <p:nvPicPr>
          <p:cNvPr id="25" name="Bilde 24">
            <a:extLst>
              <a:ext uri="{FF2B5EF4-FFF2-40B4-BE49-F238E27FC236}">
                <a16:creationId xmlns:a16="http://schemas.microsoft.com/office/drawing/2014/main" id="{4B87AB32-1D0A-428E-BA51-951A27ACF6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27" y="5193912"/>
            <a:ext cx="2898339" cy="1592031"/>
          </a:xfrm>
          <a:prstGeom prst="rect">
            <a:avLst/>
          </a:prstGeom>
          <a:noFill/>
          <a:ln>
            <a:noFill/>
          </a:ln>
        </p:spPr>
      </p:pic>
    </p:spTree>
    <p:extLst>
      <p:ext uri="{BB962C8B-B14F-4D97-AF65-F5344CB8AC3E}">
        <p14:creationId xmlns:p14="http://schemas.microsoft.com/office/powerpoint/2010/main" val="254728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8" name="Freeform: Shape 17">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tel 1">
            <a:extLst>
              <a:ext uri="{FF2B5EF4-FFF2-40B4-BE49-F238E27FC236}">
                <a16:creationId xmlns:a16="http://schemas.microsoft.com/office/drawing/2014/main" id="{BEA72155-1CC8-4424-807F-40FAC76FC50C}"/>
              </a:ext>
            </a:extLst>
          </p:cNvPr>
          <p:cNvSpPr>
            <a:spLocks noGrp="1"/>
          </p:cNvSpPr>
          <p:nvPr>
            <p:ph type="title"/>
          </p:nvPr>
        </p:nvSpPr>
        <p:spPr>
          <a:xfrm>
            <a:off x="1100768" y="1194438"/>
            <a:ext cx="10142002" cy="4747805"/>
          </a:xfrm>
        </p:spPr>
        <p:txBody>
          <a:bodyPr vert="horz" lIns="91440" tIns="45720" rIns="91440" bIns="45720" rtlCol="0" anchor="ctr">
            <a:normAutofit/>
          </a:bodyPr>
          <a:lstStyle/>
          <a:p>
            <a:r>
              <a:rPr lang="nb-NO" sz="5400" dirty="0">
                <a:solidFill>
                  <a:schemeClr val="tx2"/>
                </a:solidFill>
              </a:rPr>
              <a:t>G</a:t>
            </a:r>
            <a:r>
              <a:rPr lang="nb-NO" sz="5400" kern="1200" dirty="0">
                <a:solidFill>
                  <a:schemeClr val="tx2"/>
                </a:solidFill>
              </a:rPr>
              <a:t>jennomslag i befolkningen</a:t>
            </a:r>
            <a:br>
              <a:rPr lang="nb-NO" sz="5400" kern="1200" dirty="0">
                <a:solidFill>
                  <a:schemeClr val="tx2"/>
                </a:solidFill>
              </a:rPr>
            </a:br>
            <a:br>
              <a:rPr lang="nb-NO" sz="5400" kern="1200" dirty="0">
                <a:solidFill>
                  <a:schemeClr val="tx2"/>
                </a:solidFill>
              </a:rPr>
            </a:br>
            <a:r>
              <a:rPr lang="nb-NO" sz="5400" dirty="0">
                <a:solidFill>
                  <a:schemeClr val="tx2"/>
                </a:solidFill>
              </a:rPr>
              <a:t>K</a:t>
            </a:r>
            <a:r>
              <a:rPr lang="nb-NO" sz="5400" kern="1200" dirty="0">
                <a:solidFill>
                  <a:schemeClr val="tx2"/>
                </a:solidFill>
              </a:rPr>
              <a:t>jennetegn på de med og utenfor</a:t>
            </a:r>
            <a:br>
              <a:rPr lang="nb-NO" sz="5400" kern="1200" dirty="0">
                <a:solidFill>
                  <a:schemeClr val="tx2"/>
                </a:solidFill>
              </a:rPr>
            </a:br>
            <a:br>
              <a:rPr lang="nb-NO" sz="5400" kern="1200" dirty="0">
                <a:solidFill>
                  <a:schemeClr val="tx2"/>
                </a:solidFill>
              </a:rPr>
            </a:br>
            <a:r>
              <a:rPr lang="nb-NO" sz="5400" kern="1200" dirty="0">
                <a:solidFill>
                  <a:schemeClr val="tx2"/>
                </a:solidFill>
              </a:rPr>
              <a:t>Rammene for deltagelse</a:t>
            </a:r>
          </a:p>
        </p:txBody>
      </p:sp>
    </p:spTree>
    <p:extLst>
      <p:ext uri="{BB962C8B-B14F-4D97-AF65-F5344CB8AC3E}">
        <p14:creationId xmlns:p14="http://schemas.microsoft.com/office/powerpoint/2010/main" val="272914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A20613C-8C31-4B7D-B4F1-20CE568A94E7}"/>
              </a:ext>
            </a:extLst>
          </p:cNvPr>
          <p:cNvSpPr>
            <a:spLocks noGrp="1"/>
          </p:cNvSpPr>
          <p:nvPr>
            <p:ph type="title"/>
          </p:nvPr>
        </p:nvSpPr>
        <p:spPr>
          <a:xfrm>
            <a:off x="1319736" y="2141933"/>
            <a:ext cx="9753600" cy="2560698"/>
          </a:xfrm>
        </p:spPr>
        <p:txBody>
          <a:bodyPr vert="horz" lIns="91440" tIns="45720" rIns="91440" bIns="45720" rtlCol="0" anchor="b">
            <a:normAutofit/>
          </a:bodyPr>
          <a:lstStyle/>
          <a:p>
            <a:pPr algn="ctr"/>
            <a:r>
              <a:rPr lang="nb-NO" sz="6000" kern="1200" dirty="0">
                <a:solidFill>
                  <a:schemeClr val="tx2"/>
                </a:solidFill>
                <a:latin typeface="+mj-lt"/>
                <a:ea typeface="+mj-ea"/>
                <a:cs typeface="+mj-cs"/>
              </a:rPr>
              <a:t>Gode spørsmål og hypoteser</a:t>
            </a:r>
            <a:br>
              <a:rPr lang="en-US" sz="6000" kern="1200" dirty="0">
                <a:solidFill>
                  <a:schemeClr val="tx2"/>
                </a:solidFill>
                <a:latin typeface="+mj-lt"/>
                <a:ea typeface="+mj-ea"/>
                <a:cs typeface="+mj-cs"/>
              </a:rPr>
            </a:br>
            <a:endParaRPr lang="en-US" sz="6000" kern="1200" dirty="0">
              <a:solidFill>
                <a:schemeClr val="tx2"/>
              </a:solidFill>
              <a:latin typeface="+mj-lt"/>
              <a:ea typeface="+mj-ea"/>
              <a:cs typeface="+mj-cs"/>
            </a:endParaRPr>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9237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F3E2F57D-9024-441E-8028-557B8484D255}"/>
              </a:ext>
            </a:extLst>
          </p:cNvPr>
          <p:cNvSpPr>
            <a:spLocks noGrp="1"/>
          </p:cNvSpPr>
          <p:nvPr>
            <p:ph type="title"/>
          </p:nvPr>
        </p:nvSpPr>
        <p:spPr>
          <a:xfrm>
            <a:off x="2871788" y="922790"/>
            <a:ext cx="8158162" cy="4974422"/>
          </a:xfrm>
        </p:spPr>
        <p:txBody>
          <a:bodyPr vert="horz" lIns="91440" tIns="45720" rIns="91440" bIns="45720" rtlCol="0" anchor="b">
            <a:normAutofit fontScale="90000"/>
          </a:bodyPr>
          <a:lstStyle/>
          <a:p>
            <a:r>
              <a:rPr lang="nb-NO" sz="3200" b="1" kern="1200" dirty="0">
                <a:solidFill>
                  <a:schemeClr val="tx2"/>
                </a:solidFill>
                <a:latin typeface="+mj-lt"/>
                <a:ea typeface="+mj-ea"/>
                <a:cs typeface="+mj-cs"/>
              </a:rPr>
              <a:t>I dag; 2 rapporter – om faste organiserte aktiviteter og om publikumsopplevelser - etter 7 dimensjoner:</a:t>
            </a:r>
            <a:br>
              <a:rPr lang="nb-NO" sz="3200" kern="1200" dirty="0">
                <a:solidFill>
                  <a:schemeClr val="tx2"/>
                </a:solidFill>
                <a:latin typeface="+mj-lt"/>
                <a:ea typeface="+mj-ea"/>
                <a:cs typeface="+mj-cs"/>
              </a:rPr>
            </a:br>
            <a:br>
              <a:rPr lang="nb-NO" sz="3200" kern="1200" dirty="0">
                <a:solidFill>
                  <a:schemeClr val="tx2"/>
                </a:solidFill>
                <a:latin typeface="+mj-lt"/>
                <a:ea typeface="+mj-ea"/>
                <a:cs typeface="+mj-cs"/>
              </a:rPr>
            </a:br>
            <a:r>
              <a:rPr lang="nb-NO" sz="3200" b="1" dirty="0">
                <a:solidFill>
                  <a:schemeClr val="tx2"/>
                </a:solidFill>
              </a:rPr>
              <a:t>Barnet</a:t>
            </a:r>
            <a:r>
              <a:rPr lang="nb-NO" sz="3200" dirty="0">
                <a:solidFill>
                  <a:schemeClr val="tx2"/>
                </a:solidFill>
              </a:rPr>
              <a:t>: 6 til 15 år, etter alder og kjønn. </a:t>
            </a:r>
            <a:br>
              <a:rPr lang="nb-NO" sz="3200" dirty="0">
                <a:solidFill>
                  <a:schemeClr val="tx2"/>
                </a:solidFill>
              </a:rPr>
            </a:br>
            <a:br>
              <a:rPr lang="nb-NO" sz="3200" dirty="0">
                <a:solidFill>
                  <a:schemeClr val="tx2"/>
                </a:solidFill>
              </a:rPr>
            </a:br>
            <a:r>
              <a:rPr lang="nb-NO" sz="3200" b="1" kern="1200" dirty="0">
                <a:solidFill>
                  <a:schemeClr val="tx2"/>
                </a:solidFill>
                <a:latin typeface="+mj-lt"/>
                <a:ea typeface="+mj-ea"/>
                <a:cs typeface="+mj-cs"/>
              </a:rPr>
              <a:t>Geografi</a:t>
            </a:r>
            <a:r>
              <a:rPr lang="nb-NO" sz="3200" kern="1200" dirty="0">
                <a:solidFill>
                  <a:schemeClr val="tx2"/>
                </a:solidFill>
                <a:latin typeface="+mj-lt"/>
                <a:ea typeface="+mj-ea"/>
                <a:cs typeface="+mj-cs"/>
              </a:rPr>
              <a:t>: Etter folkehelseregion, etter bydel og etter </a:t>
            </a:r>
            <a:r>
              <a:rPr lang="nb-NO" sz="3200" kern="1200" dirty="0" err="1">
                <a:solidFill>
                  <a:schemeClr val="tx2"/>
                </a:solidFill>
                <a:latin typeface="+mj-lt"/>
                <a:ea typeface="+mj-ea"/>
                <a:cs typeface="+mj-cs"/>
              </a:rPr>
              <a:t>bostadskommunens</a:t>
            </a:r>
            <a:r>
              <a:rPr lang="nb-NO" sz="3200" kern="1200" dirty="0">
                <a:solidFill>
                  <a:schemeClr val="tx2"/>
                </a:solidFill>
                <a:latin typeface="+mj-lt"/>
                <a:ea typeface="+mj-ea"/>
                <a:cs typeface="+mj-cs"/>
              </a:rPr>
              <a:t> sentralitet.</a:t>
            </a:r>
            <a:br>
              <a:rPr lang="nb-NO" sz="3200" kern="1200" dirty="0">
                <a:solidFill>
                  <a:schemeClr val="tx2"/>
                </a:solidFill>
                <a:latin typeface="+mj-lt"/>
                <a:ea typeface="+mj-ea"/>
                <a:cs typeface="+mj-cs"/>
              </a:rPr>
            </a:br>
            <a:br>
              <a:rPr lang="nb-NO" sz="3200" kern="1200" dirty="0">
                <a:solidFill>
                  <a:schemeClr val="tx2"/>
                </a:solidFill>
                <a:latin typeface="+mj-lt"/>
                <a:ea typeface="+mj-ea"/>
                <a:cs typeface="+mj-cs"/>
              </a:rPr>
            </a:br>
            <a:r>
              <a:rPr lang="nb-NO" sz="3200" b="1" dirty="0">
                <a:solidFill>
                  <a:schemeClr val="tx2"/>
                </a:solidFill>
              </a:rPr>
              <a:t>Sosial k</a:t>
            </a:r>
            <a:r>
              <a:rPr lang="nb-NO" sz="3200" b="1" kern="1200" dirty="0">
                <a:solidFill>
                  <a:schemeClr val="tx2"/>
                </a:solidFill>
                <a:latin typeface="+mj-lt"/>
                <a:ea typeface="+mj-ea"/>
                <a:cs typeface="+mj-cs"/>
              </a:rPr>
              <a:t>lasse</a:t>
            </a:r>
            <a:r>
              <a:rPr lang="nb-NO" sz="3200" kern="1200" dirty="0">
                <a:solidFill>
                  <a:schemeClr val="tx2"/>
                </a:solidFill>
                <a:latin typeface="+mj-lt"/>
                <a:ea typeface="+mj-ea"/>
                <a:cs typeface="+mj-cs"/>
              </a:rPr>
              <a:t>: Etter utdanning og inntekt.</a:t>
            </a:r>
            <a:br>
              <a:rPr lang="nb-NO" sz="3200" kern="1200" dirty="0">
                <a:solidFill>
                  <a:schemeClr val="tx2"/>
                </a:solidFill>
                <a:latin typeface="+mj-lt"/>
                <a:ea typeface="+mj-ea"/>
                <a:cs typeface="+mj-cs"/>
              </a:rPr>
            </a:br>
            <a:br>
              <a:rPr lang="nb-NO" sz="3200" kern="1200" dirty="0">
                <a:solidFill>
                  <a:schemeClr val="tx2"/>
                </a:solidFill>
                <a:latin typeface="+mj-lt"/>
                <a:ea typeface="+mj-ea"/>
                <a:cs typeface="+mj-cs"/>
              </a:rPr>
            </a:br>
            <a:r>
              <a:rPr lang="nb-NO" sz="3200" b="1" kern="1200" dirty="0">
                <a:solidFill>
                  <a:schemeClr val="tx2"/>
                </a:solidFill>
                <a:latin typeface="+mj-lt"/>
                <a:ea typeface="+mj-ea"/>
                <a:cs typeface="+mj-cs"/>
              </a:rPr>
              <a:t>Senere tar vi andre analyser etter andre dimensjoner</a:t>
            </a:r>
            <a:r>
              <a:rPr lang="en-US" sz="3200" b="1" kern="1200" dirty="0">
                <a:solidFill>
                  <a:schemeClr val="tx2"/>
                </a:solidFill>
                <a:latin typeface="+mj-lt"/>
                <a:ea typeface="+mj-ea"/>
                <a:cs typeface="+mj-cs"/>
              </a:rPr>
              <a:t>.</a:t>
            </a:r>
          </a:p>
        </p:txBody>
      </p:sp>
      <p:grpSp>
        <p:nvGrpSpPr>
          <p:cNvPr id="11" name="Group 10">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8" name="Freeform: Shape 17">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6986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tel 1">
            <a:extLst>
              <a:ext uri="{FF2B5EF4-FFF2-40B4-BE49-F238E27FC236}">
                <a16:creationId xmlns:a16="http://schemas.microsoft.com/office/drawing/2014/main" id="{46DFCB3A-F6FC-4D14-AB64-125BC0F96943}"/>
              </a:ext>
            </a:extLst>
          </p:cNvPr>
          <p:cNvSpPr>
            <a:spLocks noGrp="1"/>
          </p:cNvSpPr>
          <p:nvPr>
            <p:ph type="title"/>
          </p:nvPr>
        </p:nvSpPr>
        <p:spPr>
          <a:xfrm>
            <a:off x="1836173" y="2295632"/>
            <a:ext cx="9140739" cy="2310312"/>
          </a:xfrm>
        </p:spPr>
        <p:txBody>
          <a:bodyPr vert="horz" lIns="91440" tIns="45720" rIns="91440" bIns="45720" rtlCol="0" anchor="b">
            <a:normAutofit fontScale="90000"/>
          </a:bodyPr>
          <a:lstStyle/>
          <a:p>
            <a:pPr algn="ctr"/>
            <a:r>
              <a:rPr lang="en-US" sz="6600" kern="1200" dirty="0">
                <a:solidFill>
                  <a:schemeClr val="tx2"/>
                </a:solidFill>
                <a:latin typeface="+mj-lt"/>
                <a:ea typeface="+mj-ea"/>
                <a:cs typeface="+mj-cs"/>
              </a:rPr>
              <a:t>1</a:t>
            </a:r>
            <a:r>
              <a:rPr lang="nb-NO" sz="6600" kern="1200" dirty="0">
                <a:solidFill>
                  <a:schemeClr val="tx2"/>
                </a:solidFill>
                <a:latin typeface="+mj-lt"/>
                <a:ea typeface="+mj-ea"/>
                <a:cs typeface="+mj-cs"/>
              </a:rPr>
              <a:t>. Totalbildet; </a:t>
            </a:r>
            <a:r>
              <a:rPr lang="nb-NO" sz="6600" dirty="0">
                <a:solidFill>
                  <a:schemeClr val="tx2"/>
                </a:solidFill>
              </a:rPr>
              <a:t>Hvem</a:t>
            </a:r>
            <a:r>
              <a:rPr lang="nb-NO" sz="6600" kern="1200" dirty="0">
                <a:solidFill>
                  <a:schemeClr val="tx2"/>
                </a:solidFill>
                <a:latin typeface="+mj-lt"/>
                <a:ea typeface="+mj-ea"/>
                <a:cs typeface="+mj-cs"/>
              </a:rPr>
              <a:t> er med</a:t>
            </a:r>
            <a:br>
              <a:rPr lang="nb-NO" sz="2900" kern="1200" dirty="0">
                <a:solidFill>
                  <a:schemeClr val="tx2"/>
                </a:solidFill>
                <a:latin typeface="+mj-lt"/>
                <a:ea typeface="+mj-ea"/>
                <a:cs typeface="+mj-cs"/>
              </a:rPr>
            </a:br>
            <a:br>
              <a:rPr lang="nb-NO" sz="2900" kern="1200" dirty="0">
                <a:solidFill>
                  <a:schemeClr val="tx2"/>
                </a:solidFill>
                <a:latin typeface="+mj-lt"/>
                <a:ea typeface="+mj-ea"/>
                <a:cs typeface="+mj-cs"/>
              </a:rPr>
            </a:br>
            <a:r>
              <a:rPr lang="nb-NO" sz="2900" kern="1200" dirty="0">
                <a:solidFill>
                  <a:schemeClr val="tx2"/>
                </a:solidFill>
                <a:latin typeface="+mj-lt"/>
                <a:ea typeface="+mj-ea"/>
                <a:cs typeface="+mj-cs"/>
              </a:rPr>
              <a:t>De </a:t>
            </a:r>
            <a:r>
              <a:rPr lang="nb-NO" sz="2900" dirty="0">
                <a:solidFill>
                  <a:schemeClr val="tx2"/>
                </a:solidFill>
              </a:rPr>
              <a:t>med</a:t>
            </a:r>
            <a:r>
              <a:rPr lang="nb-NO" sz="2900" kern="1200" dirty="0">
                <a:solidFill>
                  <a:schemeClr val="tx2"/>
                </a:solidFill>
                <a:latin typeface="+mj-lt"/>
                <a:ea typeface="+mj-ea"/>
                <a:cs typeface="+mj-cs"/>
              </a:rPr>
              <a:t> </a:t>
            </a:r>
            <a:r>
              <a:rPr lang="nb-NO" sz="2900" b="1" kern="1200" dirty="0">
                <a:solidFill>
                  <a:schemeClr val="tx2"/>
                </a:solidFill>
                <a:latin typeface="+mj-lt"/>
                <a:ea typeface="+mj-ea"/>
                <a:cs typeface="+mj-cs"/>
              </a:rPr>
              <a:t>en eller flere faste organiserte aktiviteter </a:t>
            </a:r>
            <a:r>
              <a:rPr lang="nb-NO" sz="2900" kern="1200" dirty="0">
                <a:solidFill>
                  <a:schemeClr val="tx2"/>
                </a:solidFill>
                <a:latin typeface="+mj-lt"/>
                <a:ea typeface="+mj-ea"/>
                <a:cs typeface="+mj-cs"/>
              </a:rPr>
              <a:t>– innen idrett, kultur, friluft, sosial eller religiøs organisasjon, eller annet.</a:t>
            </a:r>
            <a:br>
              <a:rPr lang="nb-NO" sz="2900" kern="1200" dirty="0">
                <a:solidFill>
                  <a:schemeClr val="tx2"/>
                </a:solidFill>
                <a:latin typeface="+mj-lt"/>
                <a:ea typeface="+mj-ea"/>
                <a:cs typeface="+mj-cs"/>
              </a:rPr>
            </a:br>
            <a:br>
              <a:rPr lang="nb-NO" sz="2900" kern="1200" dirty="0">
                <a:solidFill>
                  <a:schemeClr val="tx2"/>
                </a:solidFill>
                <a:latin typeface="+mj-lt"/>
                <a:ea typeface="+mj-ea"/>
                <a:cs typeface="+mj-cs"/>
              </a:rPr>
            </a:br>
            <a:r>
              <a:rPr lang="nb-NO" sz="2900" kern="1200" dirty="0">
                <a:solidFill>
                  <a:schemeClr val="tx2"/>
                </a:solidFill>
                <a:latin typeface="+mj-lt"/>
                <a:ea typeface="+mj-ea"/>
                <a:cs typeface="+mj-cs"/>
              </a:rPr>
              <a:t>Siste fire måneder</a:t>
            </a:r>
            <a:r>
              <a:rPr lang="nb-NO" sz="2900" dirty="0">
                <a:solidFill>
                  <a:schemeClr val="tx2"/>
                </a:solidFill>
              </a:rPr>
              <a:t> i mai/juni 2022</a:t>
            </a:r>
            <a:r>
              <a:rPr lang="nb-NO" sz="2900" kern="1200" dirty="0">
                <a:solidFill>
                  <a:schemeClr val="tx2"/>
                </a:solidFill>
                <a:latin typeface="+mj-lt"/>
                <a:ea typeface="+mj-ea"/>
                <a:cs typeface="+mj-cs"/>
              </a:rPr>
              <a:t> </a:t>
            </a:r>
          </a:p>
        </p:txBody>
      </p:sp>
    </p:spTree>
    <p:extLst>
      <p:ext uri="{BB962C8B-B14F-4D97-AF65-F5344CB8AC3E}">
        <p14:creationId xmlns:p14="http://schemas.microsoft.com/office/powerpoint/2010/main" val="349604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tel 1">
            <a:extLst>
              <a:ext uri="{FF2B5EF4-FFF2-40B4-BE49-F238E27FC236}">
                <a16:creationId xmlns:a16="http://schemas.microsoft.com/office/drawing/2014/main" id="{009ED336-D907-4132-9E10-9492521F1AF0}"/>
              </a:ext>
            </a:extLst>
          </p:cNvPr>
          <p:cNvSpPr>
            <a:spLocks noGrp="1"/>
          </p:cNvSpPr>
          <p:nvPr>
            <p:ph type="title"/>
          </p:nvPr>
        </p:nvSpPr>
        <p:spPr>
          <a:xfrm>
            <a:off x="1862356" y="775254"/>
            <a:ext cx="8809131" cy="4829133"/>
          </a:xfrm>
        </p:spPr>
        <p:txBody>
          <a:bodyPr vert="horz" lIns="91440" tIns="45720" rIns="91440" bIns="45720" rtlCol="0" anchor="b">
            <a:normAutofit fontScale="90000"/>
          </a:bodyPr>
          <a:lstStyle/>
          <a:p>
            <a:pPr>
              <a:spcAft>
                <a:spcPts val="600"/>
              </a:spcAft>
            </a:pPr>
            <a:r>
              <a:rPr lang="nb-NO" sz="2800" b="1" i="0" dirty="0">
                <a:effectLst/>
                <a:ea typeface="Cambria" panose="02040503050406030204" pitchFamily="18" charset="0"/>
                <a:cs typeface="Arial" panose="020B0604020202020204" pitchFamily="34" charset="0"/>
              </a:rPr>
              <a:t>Våren 2022; </a:t>
            </a:r>
            <a:br>
              <a:rPr lang="nb-NO" sz="2800" i="0" dirty="0">
                <a:effectLst/>
                <a:ea typeface="Cambria" panose="02040503050406030204" pitchFamily="18" charset="0"/>
                <a:cs typeface="Arial" panose="020B0604020202020204" pitchFamily="34" charset="0"/>
              </a:rPr>
            </a:br>
            <a:br>
              <a:rPr lang="nb-NO" sz="2800" i="0" dirty="0">
                <a:effectLst/>
                <a:ea typeface="Cambria" panose="02040503050406030204" pitchFamily="18" charset="0"/>
                <a:cs typeface="Arial" panose="020B0604020202020204" pitchFamily="34" charset="0"/>
              </a:rPr>
            </a:br>
            <a:r>
              <a:rPr lang="nb-NO" sz="2800" i="0" dirty="0">
                <a:effectLst/>
                <a:ea typeface="Cambria" panose="02040503050406030204" pitchFamily="18" charset="0"/>
                <a:cs typeface="Arial" panose="020B0604020202020204" pitchFamily="34" charset="0"/>
              </a:rPr>
              <a:t>89% mellom 6 og 15 år minst en fast organisert fritidsaktivitet.</a:t>
            </a:r>
            <a:br>
              <a:rPr lang="nb-NO" sz="2800" dirty="0">
                <a:ea typeface="Cambria" panose="02040503050406030204" pitchFamily="18" charset="0"/>
                <a:cs typeface="Arial" panose="020B0604020202020204" pitchFamily="34" charset="0"/>
              </a:rPr>
            </a:br>
            <a:br>
              <a:rPr lang="nb-NO" sz="2800" dirty="0">
                <a:ea typeface="Cambria" panose="02040503050406030204" pitchFamily="18" charset="0"/>
                <a:cs typeface="Arial" panose="020B0604020202020204" pitchFamily="34" charset="0"/>
              </a:rPr>
            </a:br>
            <a:r>
              <a:rPr lang="nb-NO" sz="2800" dirty="0">
                <a:ea typeface="Cambria" panose="02040503050406030204" pitchFamily="18" charset="0"/>
                <a:cs typeface="Arial" panose="020B0604020202020204" pitchFamily="34" charset="0"/>
              </a:rPr>
              <a:t>Geografi teller! 10 prosentpoeng forskjell. </a:t>
            </a:r>
            <a:br>
              <a:rPr lang="nb-NO" sz="2800" dirty="0">
                <a:ea typeface="Cambria" panose="02040503050406030204" pitchFamily="18" charset="0"/>
                <a:cs typeface="Arial" panose="020B0604020202020204" pitchFamily="34" charset="0"/>
              </a:rPr>
            </a:br>
            <a:br>
              <a:rPr lang="nb-NO" sz="2800" dirty="0">
                <a:ea typeface="Cambria" panose="02040503050406030204" pitchFamily="18" charset="0"/>
                <a:cs typeface="Arial" panose="020B0604020202020204" pitchFamily="34" charset="0"/>
              </a:rPr>
            </a:br>
            <a:r>
              <a:rPr lang="nb-NO" sz="2800" dirty="0">
                <a:effectLst/>
                <a:ea typeface="Cambria" panose="02040503050406030204" pitchFamily="18" charset="0"/>
                <a:cs typeface="Arial" panose="020B0604020202020204" pitchFamily="34" charset="0"/>
              </a:rPr>
              <a:t>Deltakelse øker med utdanning og inntekt; 8-9 prosentpoeng.</a:t>
            </a:r>
            <a:br>
              <a:rPr lang="nb-NO" sz="2800" dirty="0">
                <a:effectLst/>
                <a:ea typeface="Cambria" panose="02040503050406030204" pitchFamily="18" charset="0"/>
                <a:cs typeface="Arial" panose="020B0604020202020204" pitchFamily="34" charset="0"/>
              </a:rPr>
            </a:br>
            <a:br>
              <a:rPr lang="nb-NO" sz="2800" dirty="0">
                <a:effectLst/>
                <a:ea typeface="Cambria" panose="02040503050406030204" pitchFamily="18" charset="0"/>
                <a:cs typeface="Arial" panose="020B0604020202020204" pitchFamily="34" charset="0"/>
              </a:rPr>
            </a:br>
            <a:r>
              <a:rPr lang="nb-NO" sz="2800" dirty="0">
                <a:effectLst/>
                <a:ea typeface="Cambria" panose="02040503050406030204" pitchFamily="18" charset="0"/>
                <a:cs typeface="Arial" panose="020B0604020202020204" pitchFamily="34" charset="0"/>
              </a:rPr>
              <a:t>Ulikhetene større enn kun kan forklaras av utdanning og inntekt. </a:t>
            </a:r>
            <a:br>
              <a:rPr lang="nb-NO" sz="2800" dirty="0">
                <a:effectLst/>
                <a:ea typeface="Cambria" panose="02040503050406030204" pitchFamily="18" charset="0"/>
                <a:cs typeface="Arial" panose="020B0604020202020204" pitchFamily="34" charset="0"/>
              </a:rPr>
            </a:br>
            <a:r>
              <a:rPr lang="nb-NO" sz="2800" dirty="0">
                <a:effectLst/>
                <a:ea typeface="Cambria" panose="02040503050406030204" pitchFamily="18" charset="0"/>
                <a:cs typeface="Arial" panose="020B0604020202020204" pitchFamily="34" charset="0"/>
              </a:rPr>
              <a:t>Ulike mekanismer i ulike tilbud – også mellom beslektede tilbud.</a:t>
            </a:r>
            <a:endParaRPr lang="nb-NO" sz="2800" kern="1200" dirty="0">
              <a:solidFill>
                <a:schemeClr val="tx2"/>
              </a:solidFill>
              <a:ea typeface="+mj-ea"/>
              <a:cs typeface="+mj-cs"/>
            </a:endParaRPr>
          </a:p>
        </p:txBody>
      </p:sp>
      <p:grpSp>
        <p:nvGrpSpPr>
          <p:cNvPr id="22" name="Group 21">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3" name="Freeform: Shape 22">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29" name="Freeform: Shape 28">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208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3FEDC938-5314-4B58-9DAE-E6D4EAB0DED4}"/>
              </a:ext>
            </a:extLst>
          </p:cNvPr>
          <p:cNvSpPr>
            <a:spLocks noGrp="1"/>
          </p:cNvSpPr>
          <p:nvPr>
            <p:ph type="title"/>
          </p:nvPr>
        </p:nvSpPr>
        <p:spPr>
          <a:xfrm>
            <a:off x="257530" y="2246810"/>
            <a:ext cx="2294723" cy="2297921"/>
          </a:xfrm>
        </p:spPr>
        <p:txBody>
          <a:bodyPr vert="horz" lIns="91440" tIns="45720" rIns="91440" bIns="45720" rtlCol="0" anchor="b">
            <a:normAutofit fontScale="90000"/>
          </a:bodyPr>
          <a:lstStyle/>
          <a:p>
            <a:pPr algn="ctr"/>
            <a:r>
              <a:rPr lang="nb-NO" sz="2800" b="1" kern="1200" dirty="0">
                <a:solidFill>
                  <a:schemeClr val="tx2"/>
                </a:solidFill>
                <a:latin typeface="+mj-lt"/>
                <a:ea typeface="+mj-ea"/>
                <a:cs typeface="+mj-cs"/>
              </a:rPr>
              <a:t>Andel 6-15 år</a:t>
            </a:r>
            <a:br>
              <a:rPr lang="nb-NO" sz="2800" b="1" kern="1200" dirty="0">
                <a:solidFill>
                  <a:schemeClr val="tx2"/>
                </a:solidFill>
                <a:latin typeface="+mj-lt"/>
                <a:ea typeface="+mj-ea"/>
                <a:cs typeface="+mj-cs"/>
              </a:rPr>
            </a:br>
            <a:br>
              <a:rPr lang="nb-NO" sz="2800" b="1" kern="1200" dirty="0">
                <a:solidFill>
                  <a:schemeClr val="tx2"/>
                </a:solidFill>
                <a:latin typeface="+mj-lt"/>
                <a:ea typeface="+mj-ea"/>
                <a:cs typeface="+mj-cs"/>
              </a:rPr>
            </a:br>
            <a:r>
              <a:rPr lang="nb-NO" sz="2800" b="1" kern="1200" dirty="0">
                <a:solidFill>
                  <a:schemeClr val="tx2"/>
                </a:solidFill>
                <a:latin typeface="+mj-lt"/>
                <a:ea typeface="+mj-ea"/>
                <a:cs typeface="+mj-cs"/>
              </a:rPr>
              <a:t>Fast organisert fritidsaktivitet</a:t>
            </a:r>
            <a:br>
              <a:rPr lang="nb-NO" sz="2800" b="1" dirty="0">
                <a:solidFill>
                  <a:schemeClr val="tx2"/>
                </a:solidFill>
              </a:rPr>
            </a:br>
            <a:br>
              <a:rPr lang="nb-NO" sz="2800" b="1" dirty="0">
                <a:solidFill>
                  <a:schemeClr val="tx2"/>
                </a:solidFill>
              </a:rPr>
            </a:br>
            <a:r>
              <a:rPr lang="nb-NO" sz="2800" b="1" kern="1200" dirty="0">
                <a:solidFill>
                  <a:schemeClr val="tx2"/>
                </a:solidFill>
                <a:latin typeface="+mj-lt"/>
                <a:ea typeface="+mj-ea"/>
                <a:cs typeface="+mj-cs"/>
              </a:rPr>
              <a:t>Etter region.</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976069812">
            <a:extLst>
              <a:ext uri="{FF2B5EF4-FFF2-40B4-BE49-F238E27FC236}">
                <a16:creationId xmlns:a16="http://schemas.microsoft.com/office/drawing/2014/main" id="{CC58923F-CAC1-4A3D-B290-FB67251F0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632" y="170379"/>
            <a:ext cx="9324622" cy="3443678"/>
          </a:xfrm>
          <a:prstGeom prst="rect">
            <a:avLst/>
          </a:prstGeom>
        </p:spPr>
      </p:pic>
      <p:pic>
        <p:nvPicPr>
          <p:cNvPr id="22" name="Picture 596943679">
            <a:extLst>
              <a:ext uri="{FF2B5EF4-FFF2-40B4-BE49-F238E27FC236}">
                <a16:creationId xmlns:a16="http://schemas.microsoft.com/office/drawing/2014/main" id="{42314655-7A39-42A4-81E1-E026D7E42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949" y="3718561"/>
            <a:ext cx="8956021" cy="3139440"/>
          </a:xfrm>
          <a:prstGeom prst="rect">
            <a:avLst/>
          </a:prstGeom>
        </p:spPr>
      </p:pic>
    </p:spTree>
    <p:extLst>
      <p:ext uri="{BB962C8B-B14F-4D97-AF65-F5344CB8AC3E}">
        <p14:creationId xmlns:p14="http://schemas.microsoft.com/office/powerpoint/2010/main" val="284102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36966F7-D16C-482A-AA41-D8C26D2D1106}"/>
              </a:ext>
            </a:extLst>
          </p:cNvPr>
          <p:cNvSpPr>
            <a:spLocks noGrp="1"/>
          </p:cNvSpPr>
          <p:nvPr>
            <p:ph type="title"/>
          </p:nvPr>
        </p:nvSpPr>
        <p:spPr>
          <a:xfrm>
            <a:off x="-466781" y="2010377"/>
            <a:ext cx="4979787" cy="1838858"/>
          </a:xfrm>
          <a:prstGeom prst="ellipse">
            <a:avLst/>
          </a:prstGeom>
        </p:spPr>
        <p:txBody>
          <a:bodyPr vert="horz" lIns="91440" tIns="45720" rIns="91440" bIns="45720" rtlCol="0">
            <a:noAutofit/>
          </a:bodyPr>
          <a:lstStyle/>
          <a:p>
            <a:r>
              <a:rPr lang="nb-NO" sz="1800" kern="1200" dirty="0">
                <a:solidFill>
                  <a:schemeClr val="tx2"/>
                </a:solidFill>
                <a:effectLst/>
                <a:latin typeface="+mj-lt"/>
                <a:ea typeface="+mj-ea"/>
                <a:cs typeface="+mj-cs"/>
              </a:rPr>
              <a:t>Andel 6-15 år</a:t>
            </a:r>
            <a:br>
              <a:rPr lang="nb-NO" sz="1800" kern="1200" dirty="0">
                <a:solidFill>
                  <a:schemeClr val="tx2"/>
                </a:solidFill>
                <a:effectLst/>
                <a:latin typeface="+mj-lt"/>
                <a:ea typeface="+mj-ea"/>
                <a:cs typeface="+mj-cs"/>
              </a:rPr>
            </a:br>
            <a:br>
              <a:rPr lang="nb-NO" sz="1800" kern="1200" dirty="0">
                <a:solidFill>
                  <a:schemeClr val="tx2"/>
                </a:solidFill>
                <a:effectLst/>
                <a:latin typeface="+mj-lt"/>
                <a:ea typeface="+mj-ea"/>
                <a:cs typeface="+mj-cs"/>
              </a:rPr>
            </a:br>
            <a:r>
              <a:rPr lang="nb-NO" sz="1800" kern="1200" dirty="0">
                <a:solidFill>
                  <a:schemeClr val="tx2"/>
                </a:solidFill>
                <a:effectLst/>
                <a:latin typeface="+mj-lt"/>
                <a:ea typeface="+mj-ea"/>
                <a:cs typeface="+mj-cs"/>
              </a:rPr>
              <a:t>Faste organiserte fritidsaktiviteter</a:t>
            </a:r>
            <a:br>
              <a:rPr lang="nb-NO" sz="1800" kern="1200" dirty="0">
                <a:solidFill>
                  <a:schemeClr val="tx2"/>
                </a:solidFill>
                <a:effectLst/>
                <a:latin typeface="+mj-lt"/>
                <a:ea typeface="+mj-ea"/>
                <a:cs typeface="+mj-cs"/>
              </a:rPr>
            </a:br>
            <a:br>
              <a:rPr lang="nb-NO" sz="1800" kern="1200" dirty="0">
                <a:solidFill>
                  <a:schemeClr val="tx2"/>
                </a:solidFill>
                <a:effectLst/>
                <a:latin typeface="+mj-lt"/>
                <a:ea typeface="+mj-ea"/>
                <a:cs typeface="+mj-cs"/>
              </a:rPr>
            </a:br>
            <a:r>
              <a:rPr lang="nb-NO" sz="1800" b="1" kern="1200" dirty="0">
                <a:solidFill>
                  <a:schemeClr val="tx2"/>
                </a:solidFill>
                <a:effectLst/>
                <a:latin typeface="+mj-lt"/>
                <a:ea typeface="+mj-ea"/>
                <a:cs typeface="+mj-cs"/>
              </a:rPr>
              <a:t>Justert husstandsinntekt (oppe)</a:t>
            </a:r>
            <a:br>
              <a:rPr lang="nb-NO" sz="1800" b="1" kern="1200" dirty="0">
                <a:solidFill>
                  <a:schemeClr val="tx2"/>
                </a:solidFill>
                <a:effectLst/>
                <a:latin typeface="+mj-lt"/>
                <a:ea typeface="+mj-ea"/>
                <a:cs typeface="+mj-cs"/>
              </a:rPr>
            </a:br>
            <a:r>
              <a:rPr lang="nb-NO" sz="1800" b="1" kern="1200" dirty="0">
                <a:solidFill>
                  <a:schemeClr val="tx2"/>
                </a:solidFill>
                <a:effectLst/>
                <a:latin typeface="+mj-lt"/>
                <a:ea typeface="+mj-ea"/>
                <a:cs typeface="+mj-cs"/>
              </a:rPr>
              <a:t>Familiens høyeste utdanning (nede)</a:t>
            </a:r>
            <a:endParaRPr lang="nb-NO" sz="1800" kern="1200" dirty="0">
              <a:solidFill>
                <a:schemeClr val="tx2"/>
              </a:solidFill>
              <a:latin typeface="+mj-lt"/>
              <a:ea typeface="+mj-ea"/>
              <a:cs typeface="+mj-cs"/>
            </a:endParaRPr>
          </a:p>
        </p:txBody>
      </p:sp>
      <p:grpSp>
        <p:nvGrpSpPr>
          <p:cNvPr id="23" name="Group 22">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24" name="Freeform: Shape 23">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1433379562">
            <a:extLst>
              <a:ext uri="{FF2B5EF4-FFF2-40B4-BE49-F238E27FC236}">
                <a16:creationId xmlns:a16="http://schemas.microsoft.com/office/drawing/2014/main" id="{15E35DCA-18C6-48BE-9367-148330104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067" y="3725929"/>
            <a:ext cx="8553452" cy="2988386"/>
          </a:xfrm>
          <a:prstGeom prst="rect">
            <a:avLst/>
          </a:prstGeom>
        </p:spPr>
      </p:pic>
      <p:pic>
        <p:nvPicPr>
          <p:cNvPr id="4" name="Picture 13129732">
            <a:extLst>
              <a:ext uri="{FF2B5EF4-FFF2-40B4-BE49-F238E27FC236}">
                <a16:creationId xmlns:a16="http://schemas.microsoft.com/office/drawing/2014/main" id="{B0B3D0AD-255F-4C0F-A51E-67DFE5988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200" y="260600"/>
            <a:ext cx="8742319" cy="3168399"/>
          </a:xfrm>
          <a:prstGeom prst="rect">
            <a:avLst/>
          </a:prstGeom>
        </p:spPr>
      </p:pic>
    </p:spTree>
    <p:extLst>
      <p:ext uri="{BB962C8B-B14F-4D97-AF65-F5344CB8AC3E}">
        <p14:creationId xmlns:p14="http://schemas.microsoft.com/office/powerpoint/2010/main" val="374451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57A4B0-27C5-415B-9959-7A6B317239B2}"/>
              </a:ext>
            </a:extLst>
          </p:cNvPr>
          <p:cNvSpPr>
            <a:spLocks noGrp="1"/>
          </p:cNvSpPr>
          <p:nvPr>
            <p:ph type="title"/>
          </p:nvPr>
        </p:nvSpPr>
        <p:spPr>
          <a:xfrm>
            <a:off x="838200" y="5194300"/>
            <a:ext cx="10515600" cy="1325563"/>
          </a:xfrm>
        </p:spPr>
        <p:txBody>
          <a:bodyPr>
            <a:normAutofit/>
          </a:bodyPr>
          <a:lstStyle/>
          <a:p>
            <a:r>
              <a:rPr lang="nb-NO" sz="3600" dirty="0"/>
              <a:t>Kommuner etter sentralitet: </a:t>
            </a:r>
            <a:br>
              <a:rPr lang="nb-NO" sz="3600" dirty="0"/>
            </a:br>
            <a:r>
              <a:rPr lang="nb-NO" sz="3600" dirty="0"/>
              <a:t>Først total aktiviteter, så kultur og idrett.</a:t>
            </a:r>
          </a:p>
        </p:txBody>
      </p:sp>
      <p:pic>
        <p:nvPicPr>
          <p:cNvPr id="4" name="Picture 1111004206">
            <a:extLst>
              <a:ext uri="{FF2B5EF4-FFF2-40B4-BE49-F238E27FC236}">
                <a16:creationId xmlns:a16="http://schemas.microsoft.com/office/drawing/2014/main" id="{B17B975F-D8B9-4030-A072-C5344570C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4" y="223435"/>
            <a:ext cx="3857625" cy="4758139"/>
          </a:xfrm>
          <a:prstGeom prst="rect">
            <a:avLst/>
          </a:prstGeom>
        </p:spPr>
      </p:pic>
      <p:pic>
        <p:nvPicPr>
          <p:cNvPr id="5" name="Picture 121490703">
            <a:extLst>
              <a:ext uri="{FF2B5EF4-FFF2-40B4-BE49-F238E27FC236}">
                <a16:creationId xmlns:a16="http://schemas.microsoft.com/office/drawing/2014/main" id="{F3FC04B9-F2E2-4F5A-9282-8636E2FFD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972" y="198136"/>
            <a:ext cx="3857624" cy="4783438"/>
          </a:xfrm>
          <a:prstGeom prst="rect">
            <a:avLst/>
          </a:prstGeom>
        </p:spPr>
      </p:pic>
      <p:pic>
        <p:nvPicPr>
          <p:cNvPr id="6" name="Picture 1419752554">
            <a:extLst>
              <a:ext uri="{FF2B5EF4-FFF2-40B4-BE49-F238E27FC236}">
                <a16:creationId xmlns:a16="http://schemas.microsoft.com/office/drawing/2014/main" id="{65792999-51E4-42A4-8576-A17A8B5F9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973" y="198138"/>
            <a:ext cx="3790053" cy="4783436"/>
          </a:xfrm>
          <a:prstGeom prst="rect">
            <a:avLst/>
          </a:prstGeom>
        </p:spPr>
      </p:pic>
    </p:spTree>
    <p:extLst>
      <p:ext uri="{BB962C8B-B14F-4D97-AF65-F5344CB8AC3E}">
        <p14:creationId xmlns:p14="http://schemas.microsoft.com/office/powerpoint/2010/main" val="5801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tel 1">
            <a:extLst>
              <a:ext uri="{FF2B5EF4-FFF2-40B4-BE49-F238E27FC236}">
                <a16:creationId xmlns:a16="http://schemas.microsoft.com/office/drawing/2014/main" id="{A1B935BB-4623-49E6-9C08-21AD9DD2487A}"/>
              </a:ext>
            </a:extLst>
          </p:cNvPr>
          <p:cNvSpPr>
            <a:spLocks noGrp="1"/>
          </p:cNvSpPr>
          <p:nvPr>
            <p:ph type="title"/>
          </p:nvPr>
        </p:nvSpPr>
        <p:spPr>
          <a:xfrm>
            <a:off x="465907" y="1277849"/>
            <a:ext cx="3191691" cy="4371974"/>
          </a:xfrm>
        </p:spPr>
        <p:txBody>
          <a:bodyPr>
            <a:normAutofit/>
          </a:bodyPr>
          <a:lstStyle/>
          <a:p>
            <a:r>
              <a:rPr lang="nb-NO" sz="2800" dirty="0">
                <a:solidFill>
                  <a:schemeClr val="tx2"/>
                </a:solidFill>
              </a:rPr>
              <a:t>Andel 6 til 15 år</a:t>
            </a:r>
            <a:br>
              <a:rPr lang="nb-NO" sz="2800" dirty="0">
                <a:solidFill>
                  <a:schemeClr val="tx2"/>
                </a:solidFill>
              </a:rPr>
            </a:br>
            <a:br>
              <a:rPr lang="nb-NO" sz="2800" dirty="0">
                <a:solidFill>
                  <a:schemeClr val="tx2"/>
                </a:solidFill>
              </a:rPr>
            </a:br>
            <a:r>
              <a:rPr lang="nb-NO" sz="2800" dirty="0">
                <a:solidFill>
                  <a:schemeClr val="tx2"/>
                </a:solidFill>
              </a:rPr>
              <a:t>Faste organiserte fritidsaktivitet</a:t>
            </a:r>
            <a:br>
              <a:rPr lang="nb-NO" sz="2800" dirty="0">
                <a:solidFill>
                  <a:schemeClr val="tx2"/>
                </a:solidFill>
              </a:rPr>
            </a:br>
            <a:br>
              <a:rPr lang="nb-NO" sz="2800" dirty="0">
                <a:solidFill>
                  <a:schemeClr val="tx2"/>
                </a:solidFill>
              </a:rPr>
            </a:br>
            <a:r>
              <a:rPr lang="nb-NO" sz="2800" dirty="0">
                <a:solidFill>
                  <a:schemeClr val="tx2"/>
                </a:solidFill>
              </a:rPr>
              <a:t>Etter alder</a:t>
            </a:r>
          </a:p>
        </p:txBody>
      </p:sp>
      <p:pic>
        <p:nvPicPr>
          <p:cNvPr id="11" name="Picture 376892307">
            <a:extLst>
              <a:ext uri="{FF2B5EF4-FFF2-40B4-BE49-F238E27FC236}">
                <a16:creationId xmlns:a16="http://schemas.microsoft.com/office/drawing/2014/main" id="{977E377D-19E8-462A-88D6-DA4BBC491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600" y="1959429"/>
            <a:ext cx="8339839" cy="3274422"/>
          </a:xfrm>
          <a:prstGeom prst="rect">
            <a:avLst/>
          </a:prstGeom>
        </p:spPr>
      </p:pic>
    </p:spTree>
    <p:extLst>
      <p:ext uri="{BB962C8B-B14F-4D97-AF65-F5344CB8AC3E}">
        <p14:creationId xmlns:p14="http://schemas.microsoft.com/office/powerpoint/2010/main" val="31937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tel 1">
            <a:extLst>
              <a:ext uri="{FF2B5EF4-FFF2-40B4-BE49-F238E27FC236}">
                <a16:creationId xmlns:a16="http://schemas.microsoft.com/office/drawing/2014/main" id="{46DFCB3A-F6FC-4D14-AB64-125BC0F96943}"/>
              </a:ext>
            </a:extLst>
          </p:cNvPr>
          <p:cNvSpPr>
            <a:spLocks noGrp="1"/>
          </p:cNvSpPr>
          <p:nvPr>
            <p:ph type="title"/>
          </p:nvPr>
        </p:nvSpPr>
        <p:spPr>
          <a:xfrm>
            <a:off x="2007394" y="1764406"/>
            <a:ext cx="8058150" cy="3539114"/>
          </a:xfrm>
        </p:spPr>
        <p:txBody>
          <a:bodyPr vert="horz" lIns="91440" tIns="45720" rIns="91440" bIns="45720" rtlCol="0" anchor="b">
            <a:noAutofit/>
          </a:bodyPr>
          <a:lstStyle/>
          <a:p>
            <a:pPr algn="ctr"/>
            <a:r>
              <a:rPr lang="nb-NO" sz="4800" kern="1200" dirty="0">
                <a:solidFill>
                  <a:schemeClr val="tx2"/>
                </a:solidFill>
              </a:rPr>
              <a:t>2. Idrett; De som er med</a:t>
            </a:r>
            <a:br>
              <a:rPr lang="nb-NO" sz="4800" kern="1200" dirty="0">
                <a:solidFill>
                  <a:schemeClr val="tx2"/>
                </a:solidFill>
              </a:rPr>
            </a:br>
            <a:br>
              <a:rPr lang="nb-NO" sz="4800" kern="1200" dirty="0">
                <a:solidFill>
                  <a:schemeClr val="tx2"/>
                </a:solidFill>
              </a:rPr>
            </a:br>
            <a:r>
              <a:rPr lang="nb-NO" sz="2800" kern="1200" dirty="0">
                <a:solidFill>
                  <a:schemeClr val="tx2"/>
                </a:solidFill>
              </a:rPr>
              <a:t>De </a:t>
            </a:r>
            <a:r>
              <a:rPr lang="nb-NO" sz="2800" dirty="0">
                <a:solidFill>
                  <a:schemeClr val="tx2"/>
                </a:solidFill>
              </a:rPr>
              <a:t>med</a:t>
            </a:r>
            <a:r>
              <a:rPr lang="nb-NO" sz="2800" kern="1200" dirty="0">
                <a:solidFill>
                  <a:schemeClr val="tx2"/>
                </a:solidFill>
              </a:rPr>
              <a:t> </a:t>
            </a:r>
            <a:r>
              <a:rPr lang="nb-NO" sz="2800" b="1" kern="1200" dirty="0">
                <a:solidFill>
                  <a:schemeClr val="tx2"/>
                </a:solidFill>
              </a:rPr>
              <a:t>minst en fast organisert idrettsaktivitet</a:t>
            </a:r>
            <a:br>
              <a:rPr lang="nb-NO" sz="2800" kern="1200" dirty="0">
                <a:solidFill>
                  <a:schemeClr val="tx2"/>
                </a:solidFill>
              </a:rPr>
            </a:br>
            <a:br>
              <a:rPr lang="nb-NO" sz="2800" kern="1200" dirty="0">
                <a:solidFill>
                  <a:schemeClr val="tx2"/>
                </a:solidFill>
              </a:rPr>
            </a:br>
            <a:r>
              <a:rPr lang="nb-NO" sz="2800" kern="1200" dirty="0">
                <a:solidFill>
                  <a:schemeClr val="tx2"/>
                </a:solidFill>
              </a:rPr>
              <a:t>Siste fire måneder i mai/juni 2022 </a:t>
            </a:r>
          </a:p>
        </p:txBody>
      </p:sp>
    </p:spTree>
    <p:extLst>
      <p:ext uri="{BB962C8B-B14F-4D97-AF65-F5344CB8AC3E}">
        <p14:creationId xmlns:p14="http://schemas.microsoft.com/office/powerpoint/2010/main" val="19665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tel 1">
            <a:extLst>
              <a:ext uri="{FF2B5EF4-FFF2-40B4-BE49-F238E27FC236}">
                <a16:creationId xmlns:a16="http://schemas.microsoft.com/office/drawing/2014/main" id="{E4615549-5A6F-4029-93BB-020E871B806B}"/>
              </a:ext>
            </a:extLst>
          </p:cNvPr>
          <p:cNvSpPr>
            <a:spLocks noGrp="1"/>
          </p:cNvSpPr>
          <p:nvPr>
            <p:ph type="title"/>
          </p:nvPr>
        </p:nvSpPr>
        <p:spPr>
          <a:xfrm>
            <a:off x="792952" y="985834"/>
            <a:ext cx="10544175" cy="4582047"/>
          </a:xfrm>
        </p:spPr>
        <p:txBody>
          <a:bodyPr vert="horz" lIns="91440" tIns="45720" rIns="91440" bIns="45720" rtlCol="0" anchor="b">
            <a:noAutofit/>
          </a:bodyPr>
          <a:lstStyle/>
          <a:p>
            <a:pPr algn="ctr"/>
            <a:br>
              <a:rPr lang="en-US" sz="4000" kern="1200" dirty="0">
                <a:solidFill>
                  <a:schemeClr val="tx2"/>
                </a:solidFill>
                <a:latin typeface="+mj-lt"/>
                <a:ea typeface="+mj-ea"/>
                <a:cs typeface="+mj-cs"/>
              </a:rPr>
            </a:br>
            <a:br>
              <a:rPr lang="en-US" sz="4000" dirty="0">
                <a:solidFill>
                  <a:schemeClr val="tx2"/>
                </a:solidFill>
              </a:rPr>
            </a:br>
            <a:br>
              <a:rPr lang="en-US" sz="4000" dirty="0">
                <a:solidFill>
                  <a:schemeClr val="tx2"/>
                </a:solidFill>
              </a:rPr>
            </a:br>
            <a:br>
              <a:rPr lang="en-US" sz="4000" dirty="0">
                <a:solidFill>
                  <a:schemeClr val="tx2"/>
                </a:solidFill>
              </a:rPr>
            </a:br>
            <a:r>
              <a:rPr lang="nb-NO" sz="3200" dirty="0">
                <a:solidFill>
                  <a:schemeClr val="tx2"/>
                </a:solidFill>
              </a:rPr>
              <a:t>Gjentagende spørreundersøkelse</a:t>
            </a:r>
            <a:br>
              <a:rPr lang="nb-NO" sz="3200" dirty="0">
                <a:solidFill>
                  <a:schemeClr val="tx2"/>
                </a:solidFill>
              </a:rPr>
            </a:br>
            <a:br>
              <a:rPr lang="nb-NO" sz="3200" dirty="0">
                <a:solidFill>
                  <a:schemeClr val="tx2"/>
                </a:solidFill>
              </a:rPr>
            </a:br>
            <a:r>
              <a:rPr lang="nb-NO" sz="3200" b="1" dirty="0">
                <a:solidFill>
                  <a:schemeClr val="tx2"/>
                </a:solidFill>
              </a:rPr>
              <a:t>Om barn og unge fritid, om familien, og rammer for deltakelse.</a:t>
            </a:r>
            <a:br>
              <a:rPr lang="nb-NO" sz="3200" b="1" dirty="0">
                <a:solidFill>
                  <a:schemeClr val="tx2"/>
                </a:solidFill>
              </a:rPr>
            </a:br>
            <a:br>
              <a:rPr lang="nb-NO" sz="3200" dirty="0">
                <a:solidFill>
                  <a:schemeClr val="tx2"/>
                </a:solidFill>
              </a:rPr>
            </a:br>
            <a:r>
              <a:rPr lang="nb-NO" sz="3200" kern="1200" dirty="0">
                <a:solidFill>
                  <a:schemeClr val="tx2"/>
                </a:solidFill>
              </a:rPr>
              <a:t>Bergen 2019, 2020, 2021. </a:t>
            </a:r>
            <a:br>
              <a:rPr lang="nb-NO" sz="3200" kern="1200" dirty="0">
                <a:solidFill>
                  <a:schemeClr val="tx2"/>
                </a:solidFill>
              </a:rPr>
            </a:br>
            <a:r>
              <a:rPr lang="nb-NO" sz="3200" kern="1200" dirty="0" err="1">
                <a:solidFill>
                  <a:schemeClr val="tx2"/>
                </a:solidFill>
              </a:rPr>
              <a:t>Vestland</a:t>
            </a:r>
            <a:r>
              <a:rPr lang="nb-NO" sz="3200" kern="1200" dirty="0">
                <a:solidFill>
                  <a:schemeClr val="tx2"/>
                </a:solidFill>
              </a:rPr>
              <a:t> 2022 </a:t>
            </a:r>
            <a:r>
              <a:rPr lang="nb-NO" sz="3200" dirty="0">
                <a:solidFill>
                  <a:schemeClr val="tx2"/>
                </a:solidFill>
              </a:rPr>
              <a:t>med midler</a:t>
            </a:r>
            <a:r>
              <a:rPr lang="nb-NO" sz="3200" kern="1200" dirty="0">
                <a:solidFill>
                  <a:schemeClr val="tx2"/>
                </a:solidFill>
              </a:rPr>
              <a:t> fra </a:t>
            </a:r>
            <a:r>
              <a:rPr lang="nb-NO" sz="3200" kern="1200" dirty="0" err="1">
                <a:solidFill>
                  <a:schemeClr val="tx2"/>
                </a:solidFill>
              </a:rPr>
              <a:t>Vestland</a:t>
            </a:r>
            <a:r>
              <a:rPr lang="nb-NO" sz="3200" kern="1200" dirty="0">
                <a:solidFill>
                  <a:schemeClr val="tx2"/>
                </a:solidFill>
              </a:rPr>
              <a:t> fylkeskommune.</a:t>
            </a:r>
            <a:br>
              <a:rPr lang="nb-NO" sz="3200" kern="1200" dirty="0">
                <a:solidFill>
                  <a:schemeClr val="tx2"/>
                </a:solidFill>
              </a:rPr>
            </a:br>
            <a:br>
              <a:rPr lang="nb-NO" sz="3200" kern="1200" dirty="0">
                <a:solidFill>
                  <a:schemeClr val="tx2"/>
                </a:solidFill>
              </a:rPr>
            </a:br>
            <a:r>
              <a:rPr lang="nb-NO" sz="3200" kern="1200" dirty="0">
                <a:solidFill>
                  <a:schemeClr val="tx2"/>
                </a:solidFill>
              </a:rPr>
              <a:t>Søkt statsforvalter om midler til </a:t>
            </a:r>
            <a:r>
              <a:rPr lang="nb-NO" sz="3200" kern="1200" dirty="0" err="1">
                <a:solidFill>
                  <a:schemeClr val="tx2"/>
                </a:solidFill>
              </a:rPr>
              <a:t>samskaping</a:t>
            </a:r>
            <a:r>
              <a:rPr lang="nb-NO" sz="3200" kern="1200" dirty="0">
                <a:solidFill>
                  <a:schemeClr val="tx2"/>
                </a:solidFill>
              </a:rPr>
              <a:t> av analyse,</a:t>
            </a:r>
            <a:br>
              <a:rPr lang="nb-NO" sz="3200" kern="1200" dirty="0">
                <a:solidFill>
                  <a:schemeClr val="tx2"/>
                </a:solidFill>
              </a:rPr>
            </a:br>
            <a:r>
              <a:rPr lang="nb-NO" sz="3200" dirty="0">
                <a:solidFill>
                  <a:schemeClr val="tx2"/>
                </a:solidFill>
              </a:rPr>
              <a:t>med</a:t>
            </a:r>
            <a:r>
              <a:rPr lang="nb-NO" sz="3200" kern="1200" dirty="0">
                <a:solidFill>
                  <a:schemeClr val="tx2"/>
                </a:solidFill>
              </a:rPr>
              <a:t> 14 kommuner, idrettskrets og NOKU.</a:t>
            </a:r>
          </a:p>
        </p:txBody>
      </p:sp>
      <p:grpSp>
        <p:nvGrpSpPr>
          <p:cNvPr id="22" name="Group 21">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3" name="Freeform: Shape 22">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29" name="Freeform: Shape 28">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04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tel 1">
            <a:extLst>
              <a:ext uri="{FF2B5EF4-FFF2-40B4-BE49-F238E27FC236}">
                <a16:creationId xmlns:a16="http://schemas.microsoft.com/office/drawing/2014/main" id="{B4A10FC9-2047-4BFF-8578-2B5E8D3EBE36}"/>
              </a:ext>
            </a:extLst>
          </p:cNvPr>
          <p:cNvSpPr>
            <a:spLocks noGrp="1"/>
          </p:cNvSpPr>
          <p:nvPr>
            <p:ph type="title"/>
          </p:nvPr>
        </p:nvSpPr>
        <p:spPr>
          <a:xfrm>
            <a:off x="1851019" y="1521368"/>
            <a:ext cx="8712683" cy="4038223"/>
          </a:xfrm>
        </p:spPr>
        <p:txBody>
          <a:bodyPr vert="horz" lIns="91440" tIns="45720" rIns="91440" bIns="45720" rtlCol="0" anchor="b">
            <a:normAutofit/>
          </a:bodyPr>
          <a:lstStyle/>
          <a:p>
            <a:pPr algn="ctr"/>
            <a:r>
              <a:rPr lang="nb-NO" sz="2400" kern="1200" dirty="0">
                <a:solidFill>
                  <a:schemeClr val="tx2"/>
                </a:solidFill>
                <a:latin typeface="+mj-lt"/>
                <a:ea typeface="+mj-ea"/>
                <a:cs typeface="+mj-cs"/>
              </a:rPr>
              <a:t>Våren 2022:</a:t>
            </a:r>
            <a:br>
              <a:rPr lang="nb-NO" sz="2400" kern="1200" dirty="0">
                <a:solidFill>
                  <a:schemeClr val="tx2"/>
                </a:solidFill>
                <a:latin typeface="+mj-lt"/>
                <a:ea typeface="+mj-ea"/>
                <a:cs typeface="+mj-cs"/>
              </a:rPr>
            </a:br>
            <a:br>
              <a:rPr lang="nb-NO" sz="2400" kern="1200" dirty="0">
                <a:solidFill>
                  <a:schemeClr val="tx2"/>
                </a:solidFill>
                <a:latin typeface="+mj-lt"/>
                <a:ea typeface="+mj-ea"/>
                <a:cs typeface="+mj-cs"/>
              </a:rPr>
            </a:br>
            <a:r>
              <a:rPr lang="nb-NO" sz="2400" kern="1200" dirty="0">
                <a:solidFill>
                  <a:schemeClr val="tx2"/>
                </a:solidFill>
                <a:latin typeface="+mj-lt"/>
                <a:ea typeface="+mj-ea"/>
                <a:cs typeface="+mj-cs"/>
              </a:rPr>
              <a:t>81% mellom 6 og 15 år hadde en fast organisert idrettsaktivitet.</a:t>
            </a:r>
            <a:br>
              <a:rPr lang="nb-NO" sz="2400" kern="1200" dirty="0">
                <a:solidFill>
                  <a:schemeClr val="tx2"/>
                </a:solidFill>
                <a:latin typeface="+mj-lt"/>
                <a:ea typeface="+mj-ea"/>
                <a:cs typeface="+mj-cs"/>
              </a:rPr>
            </a:br>
            <a:br>
              <a:rPr lang="nb-NO" sz="2400" kern="1200" dirty="0">
                <a:solidFill>
                  <a:schemeClr val="tx2"/>
                </a:solidFill>
                <a:latin typeface="+mj-lt"/>
                <a:ea typeface="+mj-ea"/>
                <a:cs typeface="+mj-cs"/>
              </a:rPr>
            </a:br>
            <a:r>
              <a:rPr lang="nb-NO" sz="2400" kern="1200" dirty="0">
                <a:solidFill>
                  <a:schemeClr val="tx2"/>
                </a:solidFill>
                <a:latin typeface="+mj-lt"/>
                <a:ea typeface="+mj-ea"/>
                <a:cs typeface="+mj-cs"/>
              </a:rPr>
              <a:t>11 prosentpoeng mellom laveste (74 %) og høyeste (85 %) region.</a:t>
            </a:r>
            <a:br>
              <a:rPr lang="nb-NO" sz="2400" kern="1200" dirty="0">
                <a:solidFill>
                  <a:schemeClr val="tx2"/>
                </a:solidFill>
                <a:latin typeface="+mj-lt"/>
                <a:ea typeface="+mj-ea"/>
                <a:cs typeface="+mj-cs"/>
              </a:rPr>
            </a:br>
            <a:br>
              <a:rPr lang="nb-NO" sz="2400" dirty="0">
                <a:solidFill>
                  <a:schemeClr val="tx2"/>
                </a:solidFill>
              </a:rPr>
            </a:br>
            <a:r>
              <a:rPr lang="nb-NO" sz="2400" kern="1200" dirty="0">
                <a:solidFill>
                  <a:schemeClr val="tx2"/>
                </a:solidFill>
                <a:latin typeface="+mj-lt"/>
                <a:ea typeface="+mj-ea"/>
                <a:cs typeface="+mj-cs"/>
              </a:rPr>
              <a:t>Deltakelse</a:t>
            </a:r>
            <a:r>
              <a:rPr lang="nb-NO" sz="2400" dirty="0">
                <a:solidFill>
                  <a:schemeClr val="tx2"/>
                </a:solidFill>
              </a:rPr>
              <a:t> øker med inntekt, noe med utdanning</a:t>
            </a:r>
            <a:r>
              <a:rPr lang="nb-NO" sz="2400" kern="1200" dirty="0">
                <a:solidFill>
                  <a:schemeClr val="tx2"/>
                </a:solidFill>
                <a:latin typeface="+mj-lt"/>
                <a:ea typeface="+mj-ea"/>
                <a:cs typeface="+mj-cs"/>
              </a:rPr>
              <a:t>.</a:t>
            </a:r>
            <a:br>
              <a:rPr lang="nb-NO" sz="2400" kern="1200" dirty="0">
                <a:solidFill>
                  <a:schemeClr val="tx2"/>
                </a:solidFill>
                <a:latin typeface="+mj-lt"/>
                <a:ea typeface="+mj-ea"/>
                <a:cs typeface="+mj-cs"/>
              </a:rPr>
            </a:br>
            <a:br>
              <a:rPr lang="nb-NO" sz="2400" dirty="0">
                <a:solidFill>
                  <a:schemeClr val="tx2"/>
                </a:solidFill>
              </a:rPr>
            </a:br>
            <a:r>
              <a:rPr lang="nb-NO" sz="2400" kern="1200" dirty="0">
                <a:solidFill>
                  <a:schemeClr val="tx2"/>
                </a:solidFill>
                <a:latin typeface="+mj-lt"/>
                <a:ea typeface="+mj-ea"/>
                <a:cs typeface="+mj-cs"/>
              </a:rPr>
              <a:t>Gutter litt mer med enn jenter. Deltakelse faller med alder, særlig for jenter.</a:t>
            </a:r>
          </a:p>
        </p:txBody>
      </p:sp>
    </p:spTree>
    <p:extLst>
      <p:ext uri="{BB962C8B-B14F-4D97-AF65-F5344CB8AC3E}">
        <p14:creationId xmlns:p14="http://schemas.microsoft.com/office/powerpoint/2010/main" val="202960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4F5E83D2-B48E-4452-A15A-E9BF95077E44}"/>
              </a:ext>
            </a:extLst>
          </p:cNvPr>
          <p:cNvSpPr>
            <a:spLocks noGrp="1"/>
          </p:cNvSpPr>
          <p:nvPr>
            <p:ph type="title"/>
          </p:nvPr>
        </p:nvSpPr>
        <p:spPr>
          <a:xfrm>
            <a:off x="272523" y="1892272"/>
            <a:ext cx="2947516" cy="1006128"/>
          </a:xfrm>
        </p:spPr>
        <p:txBody>
          <a:bodyPr vert="horz" lIns="91440" tIns="45720" rIns="91440" bIns="45720" rtlCol="0" anchor="b">
            <a:normAutofit fontScale="90000"/>
          </a:bodyPr>
          <a:lstStyle/>
          <a:p>
            <a:r>
              <a:rPr lang="nb-NO" sz="1800" dirty="0">
                <a:effectLst/>
                <a:latin typeface="Calibri" panose="020F0502020204030204" pitchFamily="34" charset="0"/>
                <a:ea typeface="Cambria" panose="02040503050406030204" pitchFamily="18" charset="0"/>
              </a:rPr>
              <a:t>Andel 6-15 år</a:t>
            </a:r>
            <a:br>
              <a:rPr lang="nb-NO" sz="1800" dirty="0">
                <a:effectLst/>
                <a:latin typeface="Calibri" panose="020F0502020204030204" pitchFamily="34" charset="0"/>
                <a:ea typeface="Cambria" panose="02040503050406030204" pitchFamily="18" charset="0"/>
              </a:rPr>
            </a:br>
            <a:r>
              <a:rPr lang="nb-NO" sz="1800" dirty="0">
                <a:effectLst/>
                <a:latin typeface="Calibri" panose="020F0502020204030204" pitchFamily="34" charset="0"/>
                <a:ea typeface="Cambria" panose="02040503050406030204" pitchFamily="18" charset="0"/>
              </a:rPr>
              <a:t>Fast organisert idrettsaktivitet</a:t>
            </a:r>
            <a:br>
              <a:rPr lang="nb-NO" sz="1800" dirty="0">
                <a:effectLst/>
                <a:latin typeface="Calibri" panose="020F0502020204030204" pitchFamily="34" charset="0"/>
                <a:ea typeface="Cambria" panose="02040503050406030204" pitchFamily="18" charset="0"/>
              </a:rPr>
            </a:br>
            <a:r>
              <a:rPr lang="nb-NO" sz="1800" b="1" dirty="0">
                <a:effectLst/>
                <a:latin typeface="Calibri" panose="020F0502020204030204" pitchFamily="34" charset="0"/>
                <a:ea typeface="Cambria" panose="02040503050406030204" pitchFamily="18" charset="0"/>
              </a:rPr>
              <a:t>etter region/ bydel</a:t>
            </a:r>
            <a:endParaRPr lang="nb-NO" sz="5200" kern="1200" dirty="0">
              <a:solidFill>
                <a:schemeClr val="tx2"/>
              </a:solidFill>
              <a:latin typeface="+mj-lt"/>
              <a:ea typeface="+mj-ea"/>
              <a:cs typeface="+mj-cs"/>
            </a:endParaRPr>
          </a:p>
        </p:txBody>
      </p:sp>
      <p:grpSp>
        <p:nvGrpSpPr>
          <p:cNvPr id="11" name="Group 10">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2" name="Freeform: Shape 11">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5" name="Freeform: Shape 14">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18" name="Freeform: Shape 17">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620996946">
            <a:extLst>
              <a:ext uri="{FF2B5EF4-FFF2-40B4-BE49-F238E27FC236}">
                <a16:creationId xmlns:a16="http://schemas.microsoft.com/office/drawing/2014/main" id="{1F84506D-E87B-4844-96A9-A25EF370E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977" y="227751"/>
            <a:ext cx="8815091" cy="3305544"/>
          </a:xfrm>
          <a:prstGeom prst="rect">
            <a:avLst/>
          </a:prstGeom>
        </p:spPr>
      </p:pic>
      <p:pic>
        <p:nvPicPr>
          <p:cNvPr id="22" name="Picture 1631869057">
            <a:extLst>
              <a:ext uri="{FF2B5EF4-FFF2-40B4-BE49-F238E27FC236}">
                <a16:creationId xmlns:a16="http://schemas.microsoft.com/office/drawing/2014/main" id="{D7B8EEA9-1EBF-46E9-89EA-550FA7527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77" y="3500854"/>
            <a:ext cx="8815092" cy="3139848"/>
          </a:xfrm>
          <a:prstGeom prst="rect">
            <a:avLst/>
          </a:prstGeom>
        </p:spPr>
      </p:pic>
    </p:spTree>
    <p:extLst>
      <p:ext uri="{BB962C8B-B14F-4D97-AF65-F5344CB8AC3E}">
        <p14:creationId xmlns:p14="http://schemas.microsoft.com/office/powerpoint/2010/main" val="134833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tel 1">
            <a:extLst>
              <a:ext uri="{FF2B5EF4-FFF2-40B4-BE49-F238E27FC236}">
                <a16:creationId xmlns:a16="http://schemas.microsoft.com/office/drawing/2014/main" id="{F6C4E7D6-7F0B-4F8E-B366-DCC6ECE1002F}"/>
              </a:ext>
            </a:extLst>
          </p:cNvPr>
          <p:cNvSpPr txBox="1">
            <a:spLocks/>
          </p:cNvSpPr>
          <p:nvPr/>
        </p:nvSpPr>
        <p:spPr>
          <a:xfrm>
            <a:off x="272523" y="1892272"/>
            <a:ext cx="2947516" cy="10061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000" dirty="0">
                <a:latin typeface="Calibri" panose="020F0502020204030204" pitchFamily="34" charset="0"/>
                <a:ea typeface="Cambria" panose="02040503050406030204" pitchFamily="18" charset="0"/>
              </a:rPr>
              <a:t>Andel 6-15 år</a:t>
            </a:r>
          </a:p>
          <a:p>
            <a:r>
              <a:rPr lang="nb-NO" sz="2000" dirty="0">
                <a:latin typeface="Calibri" panose="020F0502020204030204" pitchFamily="34" charset="0"/>
                <a:ea typeface="Cambria" panose="02040503050406030204" pitchFamily="18" charset="0"/>
              </a:rPr>
              <a:t>Hele </a:t>
            </a:r>
            <a:r>
              <a:rPr lang="nb-NO" sz="2000" dirty="0" err="1">
                <a:latin typeface="Calibri" panose="020F0502020204030204" pitchFamily="34" charset="0"/>
                <a:ea typeface="Cambria" panose="02040503050406030204" pitchFamily="18" charset="0"/>
              </a:rPr>
              <a:t>Vestland</a:t>
            </a:r>
            <a:br>
              <a:rPr lang="nb-NO" sz="2000" dirty="0">
                <a:latin typeface="Calibri" panose="020F0502020204030204" pitchFamily="34" charset="0"/>
                <a:ea typeface="Cambria" panose="02040503050406030204" pitchFamily="18" charset="0"/>
              </a:rPr>
            </a:br>
            <a:r>
              <a:rPr lang="nb-NO" sz="2000" dirty="0">
                <a:latin typeface="Calibri" panose="020F0502020204030204" pitchFamily="34" charset="0"/>
                <a:ea typeface="Cambria" panose="02040503050406030204" pitchFamily="18" charset="0"/>
              </a:rPr>
              <a:t>Fast organisert idrettsaktivitet</a:t>
            </a:r>
            <a:br>
              <a:rPr lang="nb-NO" sz="2000" dirty="0">
                <a:latin typeface="Calibri" panose="020F0502020204030204" pitchFamily="34" charset="0"/>
                <a:ea typeface="Cambria" panose="02040503050406030204" pitchFamily="18" charset="0"/>
              </a:rPr>
            </a:br>
            <a:r>
              <a:rPr lang="nb-NO" sz="2000" b="1" dirty="0">
                <a:latin typeface="Calibri" panose="020F0502020204030204" pitchFamily="34" charset="0"/>
                <a:ea typeface="Cambria" panose="02040503050406030204" pitchFamily="18" charset="0"/>
              </a:rPr>
              <a:t>etter husstands inntekt</a:t>
            </a:r>
          </a:p>
          <a:p>
            <a:r>
              <a:rPr lang="nb-NO" sz="2000" b="1" dirty="0">
                <a:latin typeface="Calibri" panose="020F0502020204030204" pitchFamily="34" charset="0"/>
                <a:ea typeface="Cambria" panose="02040503050406030204" pitchFamily="18" charset="0"/>
              </a:rPr>
              <a:t>Etter foreldres utdanning</a:t>
            </a:r>
            <a:endParaRPr lang="nb-NO" sz="2000" dirty="0">
              <a:solidFill>
                <a:schemeClr val="tx2"/>
              </a:solidFill>
            </a:endParaRPr>
          </a:p>
        </p:txBody>
      </p:sp>
      <p:pic>
        <p:nvPicPr>
          <p:cNvPr id="22" name="Picture 1880615979">
            <a:extLst>
              <a:ext uri="{FF2B5EF4-FFF2-40B4-BE49-F238E27FC236}">
                <a16:creationId xmlns:a16="http://schemas.microsoft.com/office/drawing/2014/main" id="{17809393-B649-4202-863D-F6902D759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722" y="288044"/>
            <a:ext cx="8997635" cy="3204664"/>
          </a:xfrm>
          <a:prstGeom prst="rect">
            <a:avLst/>
          </a:prstGeom>
        </p:spPr>
      </p:pic>
      <p:pic>
        <p:nvPicPr>
          <p:cNvPr id="23" name="Picture 1053951592">
            <a:extLst>
              <a:ext uri="{FF2B5EF4-FFF2-40B4-BE49-F238E27FC236}">
                <a16:creationId xmlns:a16="http://schemas.microsoft.com/office/drawing/2014/main" id="{14F92624-757F-4FDE-86E2-F7FD75E0E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080" y="3563101"/>
            <a:ext cx="8765721" cy="3122512"/>
          </a:xfrm>
          <a:prstGeom prst="rect">
            <a:avLst/>
          </a:prstGeom>
        </p:spPr>
      </p:pic>
    </p:spTree>
    <p:extLst>
      <p:ext uri="{BB962C8B-B14F-4D97-AF65-F5344CB8AC3E}">
        <p14:creationId xmlns:p14="http://schemas.microsoft.com/office/powerpoint/2010/main" val="88481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86EAD33-C5DD-4FAE-B20B-2707A6A92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F7C8AC-27FC-4265-A113-E7CDA1AAD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A574C829-AF08-4CA3-A132-7BA0448975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40193"/>
            <a:ext cx="3860800" cy="2357750"/>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86657EC0-FDE0-46ED-B690-5D6F39E7C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469DA12-6B55-4610-981D-8D39001A3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17A0838-B219-4FA5-9F2E-41DFEF168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0A62EB-A3D1-42CD-900F-B95A32AD4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D3FC9CC-6461-481B-BB4C-19D576432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76747" y="4683666"/>
            <a:ext cx="2514948" cy="2174333"/>
            <a:chOff x="-305" y="-4155"/>
            <a:chExt cx="2514948" cy="2174333"/>
          </a:xfrm>
        </p:grpSpPr>
        <p:sp>
          <p:nvSpPr>
            <p:cNvPr id="18" name="Freeform: Shape 17">
              <a:extLst>
                <a:ext uri="{FF2B5EF4-FFF2-40B4-BE49-F238E27FC236}">
                  <a16:creationId xmlns:a16="http://schemas.microsoft.com/office/drawing/2014/main" id="{3DC5B0F2-69AA-43F6-913D-55EE92A3A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7B71A70-289A-4951-A90D-BB2EBEAE5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6B120A3-330F-4099-9B8D-9196387AF1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780CC992-5DC7-4E9B-9A16-9FC4C1BE2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796584491">
            <a:extLst>
              <a:ext uri="{FF2B5EF4-FFF2-40B4-BE49-F238E27FC236}">
                <a16:creationId xmlns:a16="http://schemas.microsoft.com/office/drawing/2014/main" id="{CBAA5834-3242-4B35-818C-E5A100898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247" y="0"/>
            <a:ext cx="5872055" cy="6853844"/>
          </a:xfrm>
          <a:prstGeom prst="rect">
            <a:avLst/>
          </a:prstGeom>
        </p:spPr>
      </p:pic>
      <p:sp>
        <p:nvSpPr>
          <p:cNvPr id="22" name="Tittel 1">
            <a:extLst>
              <a:ext uri="{FF2B5EF4-FFF2-40B4-BE49-F238E27FC236}">
                <a16:creationId xmlns:a16="http://schemas.microsoft.com/office/drawing/2014/main" id="{9B40C5DA-E71C-4779-A55D-C4E80C8860A6}"/>
              </a:ext>
            </a:extLst>
          </p:cNvPr>
          <p:cNvSpPr>
            <a:spLocks noGrp="1"/>
          </p:cNvSpPr>
          <p:nvPr>
            <p:ph type="title"/>
          </p:nvPr>
        </p:nvSpPr>
        <p:spPr>
          <a:xfrm>
            <a:off x="733097" y="2238695"/>
            <a:ext cx="2538248" cy="2498345"/>
          </a:xfrm>
        </p:spPr>
        <p:txBody>
          <a:bodyPr vert="horz" lIns="91440" tIns="45720" rIns="91440" bIns="45720" rtlCol="0" anchor="b">
            <a:normAutofit fontScale="90000"/>
          </a:bodyPr>
          <a:lstStyle/>
          <a:p>
            <a:pPr algn="ctr"/>
            <a:r>
              <a:rPr lang="nb-NO" sz="2400" kern="1200" dirty="0">
                <a:solidFill>
                  <a:schemeClr val="tx2"/>
                </a:solidFill>
              </a:rPr>
              <a:t>Eksempel på en av flere sider med konkrete tall for idretter</a:t>
            </a:r>
            <a:r>
              <a:rPr lang="nb-NO" sz="2400" dirty="0">
                <a:solidFill>
                  <a:schemeClr val="tx2"/>
                </a:solidFill>
              </a:rPr>
              <a:t> –viser kjønn, utdanning, inntekt og sentralitet – for hele </a:t>
            </a:r>
            <a:r>
              <a:rPr lang="nb-NO" sz="2400" dirty="0" err="1">
                <a:solidFill>
                  <a:schemeClr val="tx2"/>
                </a:solidFill>
              </a:rPr>
              <a:t>Vestland</a:t>
            </a:r>
            <a:r>
              <a:rPr lang="nb-NO" sz="2400" dirty="0">
                <a:solidFill>
                  <a:schemeClr val="tx2"/>
                </a:solidFill>
              </a:rPr>
              <a:t>.</a:t>
            </a:r>
            <a:endParaRPr lang="nb-NO" sz="2400" kern="1200" dirty="0">
              <a:solidFill>
                <a:schemeClr val="tx2"/>
              </a:solidFill>
            </a:endParaRPr>
          </a:p>
        </p:txBody>
      </p:sp>
    </p:spTree>
    <p:extLst>
      <p:ext uri="{BB962C8B-B14F-4D97-AF65-F5344CB8AC3E}">
        <p14:creationId xmlns:p14="http://schemas.microsoft.com/office/powerpoint/2010/main" val="11205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 name="Group 10">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2" name="Freeform: Shape 11">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5" name="Freeform: Shape 14">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18" name="Freeform: Shape 17">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tel 1">
            <a:extLst>
              <a:ext uri="{FF2B5EF4-FFF2-40B4-BE49-F238E27FC236}">
                <a16:creationId xmlns:a16="http://schemas.microsoft.com/office/drawing/2014/main" id="{27E0726F-5EFA-4FA9-ACAD-FC22BB22E425}"/>
              </a:ext>
            </a:extLst>
          </p:cNvPr>
          <p:cNvSpPr txBox="1">
            <a:spLocks/>
          </p:cNvSpPr>
          <p:nvPr/>
        </p:nvSpPr>
        <p:spPr>
          <a:xfrm>
            <a:off x="272523" y="2912808"/>
            <a:ext cx="2514948" cy="10061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000" dirty="0">
                <a:latin typeface="Calibri" panose="020F0502020204030204" pitchFamily="34" charset="0"/>
                <a:ea typeface="Cambria" panose="02040503050406030204" pitchFamily="18" charset="0"/>
              </a:rPr>
              <a:t>Andel 6-15 år</a:t>
            </a:r>
          </a:p>
          <a:p>
            <a:br>
              <a:rPr lang="nb-NO" sz="2000" dirty="0">
                <a:latin typeface="Calibri" panose="020F0502020204030204" pitchFamily="34" charset="0"/>
                <a:ea typeface="Cambria" panose="02040503050406030204" pitchFamily="18" charset="0"/>
              </a:rPr>
            </a:br>
            <a:r>
              <a:rPr lang="nb-NO" sz="2000" b="1" dirty="0">
                <a:latin typeface="Calibri" panose="020F0502020204030204" pitchFamily="34" charset="0"/>
                <a:ea typeface="Cambria" panose="02040503050406030204" pitchFamily="18" charset="0"/>
              </a:rPr>
              <a:t>Friluftsaktiviteter</a:t>
            </a:r>
            <a:br>
              <a:rPr lang="nb-NO" sz="2000" dirty="0">
                <a:latin typeface="Calibri" panose="020F0502020204030204" pitchFamily="34" charset="0"/>
                <a:ea typeface="Cambria" panose="02040503050406030204" pitchFamily="18" charset="0"/>
              </a:rPr>
            </a:br>
            <a:endParaRPr lang="nb-NO" sz="2000" dirty="0">
              <a:latin typeface="Calibri" panose="020F0502020204030204" pitchFamily="34" charset="0"/>
              <a:ea typeface="Cambria" panose="02040503050406030204" pitchFamily="18" charset="0"/>
            </a:endParaRPr>
          </a:p>
          <a:p>
            <a:r>
              <a:rPr lang="nb-NO" sz="2000" dirty="0">
                <a:latin typeface="Calibri" panose="020F0502020204030204" pitchFamily="34" charset="0"/>
                <a:ea typeface="Cambria" panose="02040503050406030204" pitchFamily="18" charset="0"/>
              </a:rPr>
              <a:t>etter region/bydel</a:t>
            </a:r>
            <a:endParaRPr lang="nb-NO" sz="2000" dirty="0">
              <a:solidFill>
                <a:schemeClr val="tx2"/>
              </a:solidFill>
            </a:endParaRPr>
          </a:p>
        </p:txBody>
      </p:sp>
      <p:pic>
        <p:nvPicPr>
          <p:cNvPr id="22" name="Picture 399838573">
            <a:extLst>
              <a:ext uri="{FF2B5EF4-FFF2-40B4-BE49-F238E27FC236}">
                <a16:creationId xmlns:a16="http://schemas.microsoft.com/office/drawing/2014/main" id="{7FD289B2-5382-4611-97A5-CD3D34B01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820" y="212352"/>
            <a:ext cx="8861670" cy="3323126"/>
          </a:xfrm>
          <a:prstGeom prst="rect">
            <a:avLst/>
          </a:prstGeom>
        </p:spPr>
      </p:pic>
      <p:pic>
        <p:nvPicPr>
          <p:cNvPr id="23" name="Picture 1956933391">
            <a:extLst>
              <a:ext uri="{FF2B5EF4-FFF2-40B4-BE49-F238E27FC236}">
                <a16:creationId xmlns:a16="http://schemas.microsoft.com/office/drawing/2014/main" id="{B2550C41-6102-4BE4-A85B-782A05AEE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554" y="3492708"/>
            <a:ext cx="8627288" cy="3072984"/>
          </a:xfrm>
          <a:prstGeom prst="rect">
            <a:avLst/>
          </a:prstGeom>
        </p:spPr>
      </p:pic>
    </p:spTree>
    <p:extLst>
      <p:ext uri="{BB962C8B-B14F-4D97-AF65-F5344CB8AC3E}">
        <p14:creationId xmlns:p14="http://schemas.microsoft.com/office/powerpoint/2010/main" val="491540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tel 1">
            <a:extLst>
              <a:ext uri="{FF2B5EF4-FFF2-40B4-BE49-F238E27FC236}">
                <a16:creationId xmlns:a16="http://schemas.microsoft.com/office/drawing/2014/main" id="{46DFCB3A-F6FC-4D14-AB64-125BC0F96943}"/>
              </a:ext>
            </a:extLst>
          </p:cNvPr>
          <p:cNvSpPr>
            <a:spLocks noGrp="1"/>
          </p:cNvSpPr>
          <p:nvPr>
            <p:ph type="title"/>
          </p:nvPr>
        </p:nvSpPr>
        <p:spPr>
          <a:xfrm>
            <a:off x="2766848" y="2002217"/>
            <a:ext cx="7157545" cy="2544179"/>
          </a:xfrm>
        </p:spPr>
        <p:txBody>
          <a:bodyPr vert="horz" lIns="91440" tIns="45720" rIns="91440" bIns="45720" rtlCol="0" anchor="b">
            <a:normAutofit fontScale="90000"/>
          </a:bodyPr>
          <a:lstStyle/>
          <a:p>
            <a:pPr algn="ctr"/>
            <a:r>
              <a:rPr lang="nb-NO" sz="6000" kern="1200" dirty="0">
                <a:solidFill>
                  <a:schemeClr val="tx2"/>
                </a:solidFill>
                <a:latin typeface="+mj-lt"/>
                <a:ea typeface="+mj-ea"/>
                <a:cs typeface="+mj-cs"/>
              </a:rPr>
              <a:t>3. Kultur; De som er med</a:t>
            </a:r>
            <a:br>
              <a:rPr lang="nb-NO" sz="6000" kern="1200" dirty="0">
                <a:solidFill>
                  <a:schemeClr val="tx2"/>
                </a:solidFill>
                <a:latin typeface="+mj-lt"/>
                <a:ea typeface="+mj-ea"/>
                <a:cs typeface="+mj-cs"/>
              </a:rPr>
            </a:br>
            <a:br>
              <a:rPr lang="nb-NO" sz="2700" kern="1200" dirty="0">
                <a:solidFill>
                  <a:schemeClr val="tx2"/>
                </a:solidFill>
                <a:latin typeface="+mj-lt"/>
                <a:ea typeface="+mj-ea"/>
                <a:cs typeface="+mj-cs"/>
              </a:rPr>
            </a:br>
            <a:r>
              <a:rPr lang="nb-NO" sz="2700" kern="1200" dirty="0">
                <a:solidFill>
                  <a:schemeClr val="tx2"/>
                </a:solidFill>
                <a:latin typeface="+mj-lt"/>
                <a:ea typeface="+mj-ea"/>
                <a:cs typeface="+mj-cs"/>
              </a:rPr>
              <a:t>De med </a:t>
            </a:r>
            <a:r>
              <a:rPr lang="nb-NO" sz="2700" b="1" kern="1200" dirty="0">
                <a:solidFill>
                  <a:schemeClr val="tx2"/>
                </a:solidFill>
                <a:latin typeface="+mj-lt"/>
                <a:ea typeface="+mj-ea"/>
                <a:cs typeface="+mj-cs"/>
              </a:rPr>
              <a:t>en eller flere faste organiserte kulturaktiviteter</a:t>
            </a:r>
            <a:br>
              <a:rPr lang="nb-NO" sz="2700" kern="1200" dirty="0">
                <a:solidFill>
                  <a:schemeClr val="tx2"/>
                </a:solidFill>
                <a:latin typeface="+mj-lt"/>
                <a:ea typeface="+mj-ea"/>
                <a:cs typeface="+mj-cs"/>
              </a:rPr>
            </a:br>
            <a:br>
              <a:rPr lang="nb-NO" sz="2700" kern="1200" dirty="0">
                <a:solidFill>
                  <a:schemeClr val="tx2"/>
                </a:solidFill>
                <a:latin typeface="+mj-lt"/>
                <a:ea typeface="+mj-ea"/>
                <a:cs typeface="+mj-cs"/>
              </a:rPr>
            </a:br>
            <a:r>
              <a:rPr lang="nb-NO" sz="2700" kern="1200" dirty="0">
                <a:solidFill>
                  <a:schemeClr val="tx2"/>
                </a:solidFill>
                <a:latin typeface="+mj-lt"/>
                <a:ea typeface="+mj-ea"/>
                <a:cs typeface="+mj-cs"/>
              </a:rPr>
              <a:t>Siste fire måneder i mai/juni 2022 </a:t>
            </a:r>
          </a:p>
        </p:txBody>
      </p:sp>
    </p:spTree>
    <p:extLst>
      <p:ext uri="{BB962C8B-B14F-4D97-AF65-F5344CB8AC3E}">
        <p14:creationId xmlns:p14="http://schemas.microsoft.com/office/powerpoint/2010/main" val="40274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50BB462C-14ED-475F-9EC2-E022BFDB3B98}"/>
              </a:ext>
            </a:extLst>
          </p:cNvPr>
          <p:cNvSpPr>
            <a:spLocks noGrp="1"/>
          </p:cNvSpPr>
          <p:nvPr>
            <p:ph type="title"/>
          </p:nvPr>
        </p:nvSpPr>
        <p:spPr>
          <a:xfrm>
            <a:off x="1698168" y="1321056"/>
            <a:ext cx="8815387" cy="4703660"/>
          </a:xfrm>
        </p:spPr>
        <p:txBody>
          <a:bodyPr vert="horz" lIns="91440" tIns="45720" rIns="91440" bIns="45720" rtlCol="0" anchor="b">
            <a:noAutofit/>
          </a:bodyPr>
          <a:lstStyle/>
          <a:p>
            <a:pPr algn="ctr"/>
            <a:r>
              <a:rPr lang="nb-NO" sz="2400" kern="1200" dirty="0" err="1">
                <a:solidFill>
                  <a:schemeClr val="tx2"/>
                </a:solidFill>
                <a:latin typeface="+mj-lt"/>
                <a:ea typeface="+mj-ea"/>
                <a:cs typeface="+mj-cs"/>
              </a:rPr>
              <a:t>Vestland</a:t>
            </a:r>
            <a:r>
              <a:rPr lang="nb-NO" sz="2400" kern="1200" dirty="0">
                <a:solidFill>
                  <a:schemeClr val="tx2"/>
                </a:solidFill>
                <a:latin typeface="+mj-lt"/>
                <a:ea typeface="+mj-ea"/>
                <a:cs typeface="+mj-cs"/>
              </a:rPr>
              <a:t> våren 2022 </a:t>
            </a:r>
            <a:br>
              <a:rPr lang="nb-NO" sz="2400" b="1" kern="1200" dirty="0">
                <a:solidFill>
                  <a:schemeClr val="tx2"/>
                </a:solidFill>
                <a:latin typeface="+mj-lt"/>
                <a:ea typeface="+mj-ea"/>
                <a:cs typeface="+mj-cs"/>
              </a:rPr>
            </a:br>
            <a:br>
              <a:rPr lang="nb-NO" sz="2400" b="1" kern="1200" dirty="0">
                <a:solidFill>
                  <a:schemeClr val="tx2"/>
                </a:solidFill>
                <a:latin typeface="+mj-lt"/>
                <a:ea typeface="+mj-ea"/>
                <a:cs typeface="+mj-cs"/>
              </a:rPr>
            </a:br>
            <a:r>
              <a:rPr lang="nb-NO" sz="2400" b="1" kern="1200" dirty="0">
                <a:solidFill>
                  <a:schemeClr val="tx2"/>
                </a:solidFill>
                <a:latin typeface="+mj-lt"/>
                <a:ea typeface="+mj-ea"/>
                <a:cs typeface="+mj-cs"/>
              </a:rPr>
              <a:t>27% mellom 6 og 15 år hadde fast organisert kulturaktivitet. </a:t>
            </a:r>
            <a:br>
              <a:rPr lang="nb-NO" sz="2400" kern="1200" dirty="0">
                <a:solidFill>
                  <a:schemeClr val="tx2"/>
                </a:solidFill>
                <a:latin typeface="+mj-lt"/>
                <a:ea typeface="+mj-ea"/>
                <a:cs typeface="+mj-cs"/>
              </a:rPr>
            </a:br>
            <a:br>
              <a:rPr lang="nb-NO" sz="2400" kern="1200" dirty="0">
                <a:solidFill>
                  <a:schemeClr val="tx2"/>
                </a:solidFill>
                <a:latin typeface="+mj-lt"/>
                <a:ea typeface="+mj-ea"/>
                <a:cs typeface="+mj-cs"/>
              </a:rPr>
            </a:br>
            <a:r>
              <a:rPr lang="nb-NO" sz="2400" dirty="0">
                <a:solidFill>
                  <a:schemeClr val="tx2"/>
                </a:solidFill>
              </a:rPr>
              <a:t>S</a:t>
            </a:r>
            <a:r>
              <a:rPr lang="nb-NO" sz="2400" kern="1200" dirty="0">
                <a:solidFill>
                  <a:schemeClr val="tx2"/>
                </a:solidFill>
                <a:latin typeface="+mj-lt"/>
                <a:ea typeface="+mj-ea"/>
                <a:cs typeface="+mj-cs"/>
              </a:rPr>
              <a:t>tore geografiske forskjeller; 21% til 40%. Sentralitet teller også. </a:t>
            </a:r>
            <a:br>
              <a:rPr lang="nb-NO" sz="2400" kern="1200" dirty="0">
                <a:solidFill>
                  <a:schemeClr val="tx2"/>
                </a:solidFill>
                <a:latin typeface="+mj-lt"/>
                <a:ea typeface="+mj-ea"/>
                <a:cs typeface="+mj-cs"/>
              </a:rPr>
            </a:br>
            <a:br>
              <a:rPr lang="nb-NO" sz="2400" kern="1200" dirty="0">
                <a:solidFill>
                  <a:schemeClr val="tx2"/>
                </a:solidFill>
                <a:latin typeface="+mj-lt"/>
                <a:ea typeface="+mj-ea"/>
                <a:cs typeface="+mj-cs"/>
              </a:rPr>
            </a:br>
            <a:r>
              <a:rPr lang="nb-NO" sz="2400" kern="1200" dirty="0">
                <a:solidFill>
                  <a:schemeClr val="tx2"/>
                </a:solidFill>
                <a:latin typeface="+mj-lt"/>
                <a:ea typeface="+mj-ea"/>
                <a:cs typeface="+mj-cs"/>
              </a:rPr>
              <a:t>Jenter deltar i langt større grad enn gutter. </a:t>
            </a:r>
            <a:br>
              <a:rPr lang="nb-NO" sz="2400" kern="1200" dirty="0">
                <a:solidFill>
                  <a:schemeClr val="tx2"/>
                </a:solidFill>
                <a:latin typeface="+mj-lt"/>
                <a:ea typeface="+mj-ea"/>
                <a:cs typeface="+mj-cs"/>
              </a:rPr>
            </a:br>
            <a:br>
              <a:rPr lang="nb-NO" sz="2400" kern="1200" dirty="0">
                <a:solidFill>
                  <a:schemeClr val="tx2"/>
                </a:solidFill>
                <a:latin typeface="+mj-lt"/>
                <a:ea typeface="+mj-ea"/>
                <a:cs typeface="+mj-cs"/>
              </a:rPr>
            </a:br>
            <a:r>
              <a:rPr lang="nb-NO" sz="2400" kern="1200" dirty="0">
                <a:solidFill>
                  <a:schemeClr val="tx2"/>
                </a:solidFill>
                <a:latin typeface="+mj-lt"/>
                <a:ea typeface="+mj-ea"/>
                <a:cs typeface="+mj-cs"/>
              </a:rPr>
              <a:t>Deltakelse øker med foreldres utdanning, særlig for jenter.</a:t>
            </a:r>
            <a:br>
              <a:rPr lang="nb-NO" sz="2400" kern="1200" dirty="0">
                <a:solidFill>
                  <a:schemeClr val="tx2"/>
                </a:solidFill>
                <a:latin typeface="+mj-lt"/>
                <a:ea typeface="+mj-ea"/>
                <a:cs typeface="+mj-cs"/>
              </a:rPr>
            </a:br>
            <a:br>
              <a:rPr lang="nb-NO" sz="2400" kern="1200" dirty="0">
                <a:solidFill>
                  <a:schemeClr val="tx2"/>
                </a:solidFill>
                <a:latin typeface="+mj-lt"/>
                <a:ea typeface="+mj-ea"/>
                <a:cs typeface="+mj-cs"/>
              </a:rPr>
            </a:br>
            <a:r>
              <a:rPr lang="nb-NO" sz="2400" kern="1200" dirty="0">
                <a:solidFill>
                  <a:schemeClr val="tx2"/>
                </a:solidFill>
                <a:latin typeface="+mj-lt"/>
                <a:ea typeface="+mj-ea"/>
                <a:cs typeface="+mj-cs"/>
              </a:rPr>
              <a:t>Deltakelse lite avhengig av inntekt. </a:t>
            </a:r>
            <a:br>
              <a:rPr lang="nb-NO" sz="2400" kern="1200" dirty="0">
                <a:solidFill>
                  <a:schemeClr val="tx2"/>
                </a:solidFill>
                <a:latin typeface="+mj-lt"/>
                <a:ea typeface="+mj-ea"/>
                <a:cs typeface="+mj-cs"/>
              </a:rPr>
            </a:br>
            <a:br>
              <a:rPr lang="nb-NO" sz="2400" kern="1200" dirty="0">
                <a:solidFill>
                  <a:schemeClr val="tx2"/>
                </a:solidFill>
                <a:latin typeface="+mj-lt"/>
                <a:ea typeface="+mj-ea"/>
                <a:cs typeface="+mj-cs"/>
              </a:rPr>
            </a:br>
            <a:r>
              <a:rPr lang="nb-NO" sz="2400" kern="1200" dirty="0">
                <a:solidFill>
                  <a:schemeClr val="tx2"/>
                </a:solidFill>
                <a:latin typeface="+mj-lt"/>
                <a:ea typeface="+mj-ea"/>
                <a:cs typeface="+mj-cs"/>
              </a:rPr>
              <a:t>Deltakelse synker med alder.</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716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tel 1">
            <a:extLst>
              <a:ext uri="{FF2B5EF4-FFF2-40B4-BE49-F238E27FC236}">
                <a16:creationId xmlns:a16="http://schemas.microsoft.com/office/drawing/2014/main" id="{ED2B4506-F04F-45BB-9AF5-4E903FCEC8B0}"/>
              </a:ext>
            </a:extLst>
          </p:cNvPr>
          <p:cNvSpPr>
            <a:spLocks noGrp="1"/>
          </p:cNvSpPr>
          <p:nvPr>
            <p:ph type="title"/>
          </p:nvPr>
        </p:nvSpPr>
        <p:spPr>
          <a:xfrm>
            <a:off x="213393" y="3021875"/>
            <a:ext cx="2738814" cy="1886342"/>
          </a:xfrm>
          <a:prstGeom prst="ellipse">
            <a:avLst/>
          </a:prstGeom>
        </p:spPr>
        <p:txBody>
          <a:bodyPr vert="horz" lIns="91440" tIns="45720" rIns="91440" bIns="45720" rtlCol="0" anchor="t">
            <a:noAutofit/>
          </a:bodyPr>
          <a:lstStyle/>
          <a:p>
            <a:r>
              <a:rPr lang="en-US" sz="1800" i="0" kern="1200" dirty="0" err="1">
                <a:solidFill>
                  <a:schemeClr val="tx2"/>
                </a:solidFill>
                <a:effectLst/>
                <a:latin typeface="+mj-lt"/>
                <a:ea typeface="+mj-ea"/>
                <a:cs typeface="+mj-cs"/>
              </a:rPr>
              <a:t>Andel</a:t>
            </a:r>
            <a:r>
              <a:rPr lang="en-US" sz="1800" i="0" kern="1200" dirty="0">
                <a:solidFill>
                  <a:schemeClr val="tx2"/>
                </a:solidFill>
                <a:effectLst/>
                <a:latin typeface="+mj-lt"/>
                <a:ea typeface="+mj-ea"/>
                <a:cs typeface="+mj-cs"/>
              </a:rPr>
              <a:t> 6-15 </a:t>
            </a:r>
            <a:r>
              <a:rPr lang="en-US" sz="1800" i="0" kern="1200" dirty="0" err="1">
                <a:solidFill>
                  <a:schemeClr val="tx2"/>
                </a:solidFill>
                <a:effectLst/>
                <a:latin typeface="+mj-lt"/>
                <a:ea typeface="+mj-ea"/>
                <a:cs typeface="+mj-cs"/>
              </a:rPr>
              <a:t>år</a:t>
            </a:r>
            <a:br>
              <a:rPr lang="en-US" sz="1800" i="0" kern="1200" dirty="0">
                <a:solidFill>
                  <a:schemeClr val="tx2"/>
                </a:solidFill>
                <a:effectLst/>
                <a:latin typeface="+mj-lt"/>
                <a:ea typeface="+mj-ea"/>
                <a:cs typeface="+mj-cs"/>
              </a:rPr>
            </a:br>
            <a:br>
              <a:rPr lang="en-US" sz="1800" i="0" kern="1200" dirty="0">
                <a:solidFill>
                  <a:schemeClr val="tx2"/>
                </a:solidFill>
                <a:effectLst/>
                <a:latin typeface="+mj-lt"/>
                <a:ea typeface="+mj-ea"/>
                <a:cs typeface="+mj-cs"/>
              </a:rPr>
            </a:br>
            <a:r>
              <a:rPr lang="en-US" sz="1800" i="0" kern="1200" dirty="0">
                <a:solidFill>
                  <a:schemeClr val="tx2"/>
                </a:solidFill>
                <a:effectLst/>
                <a:latin typeface="+mj-lt"/>
                <a:ea typeface="+mj-ea"/>
                <a:cs typeface="+mj-cs"/>
              </a:rPr>
              <a:t>Fast </a:t>
            </a:r>
            <a:r>
              <a:rPr lang="en-US" sz="1800" i="0" kern="1200" dirty="0" err="1">
                <a:solidFill>
                  <a:schemeClr val="tx2"/>
                </a:solidFill>
                <a:effectLst/>
                <a:latin typeface="+mj-lt"/>
                <a:ea typeface="+mj-ea"/>
                <a:cs typeface="+mj-cs"/>
              </a:rPr>
              <a:t>organisert</a:t>
            </a:r>
            <a:r>
              <a:rPr lang="en-US" sz="1800" i="0" kern="1200" dirty="0">
                <a:solidFill>
                  <a:schemeClr val="tx2"/>
                </a:solidFill>
                <a:effectLst/>
                <a:latin typeface="+mj-lt"/>
                <a:ea typeface="+mj-ea"/>
                <a:cs typeface="+mj-cs"/>
              </a:rPr>
              <a:t> </a:t>
            </a:r>
            <a:r>
              <a:rPr lang="en-US" sz="1800" i="0" kern="1200" dirty="0" err="1">
                <a:solidFill>
                  <a:schemeClr val="tx2"/>
                </a:solidFill>
                <a:effectLst/>
                <a:latin typeface="+mj-lt"/>
                <a:ea typeface="+mj-ea"/>
                <a:cs typeface="+mj-cs"/>
              </a:rPr>
              <a:t>kulturaktivitet</a:t>
            </a:r>
            <a:br>
              <a:rPr lang="en-US" sz="1800" i="0" kern="1200" dirty="0">
                <a:solidFill>
                  <a:schemeClr val="tx2"/>
                </a:solidFill>
                <a:effectLst/>
                <a:latin typeface="+mj-lt"/>
                <a:ea typeface="+mj-ea"/>
                <a:cs typeface="+mj-cs"/>
              </a:rPr>
            </a:br>
            <a:br>
              <a:rPr lang="en-US" sz="1800" i="0" kern="1200" dirty="0">
                <a:solidFill>
                  <a:schemeClr val="tx2"/>
                </a:solidFill>
                <a:effectLst/>
                <a:latin typeface="+mj-lt"/>
                <a:ea typeface="+mj-ea"/>
                <a:cs typeface="+mj-cs"/>
              </a:rPr>
            </a:br>
            <a:r>
              <a:rPr lang="en-US" sz="1800" b="1" i="0" kern="1200" dirty="0" err="1">
                <a:solidFill>
                  <a:schemeClr val="tx2"/>
                </a:solidFill>
                <a:effectLst/>
                <a:latin typeface="+mj-lt"/>
                <a:ea typeface="+mj-ea"/>
                <a:cs typeface="+mj-cs"/>
              </a:rPr>
              <a:t>Etter</a:t>
            </a:r>
            <a:r>
              <a:rPr lang="en-US" sz="1800" b="1" i="0" kern="1200" dirty="0">
                <a:solidFill>
                  <a:schemeClr val="tx2"/>
                </a:solidFill>
                <a:effectLst/>
                <a:latin typeface="+mj-lt"/>
                <a:ea typeface="+mj-ea"/>
                <a:cs typeface="+mj-cs"/>
              </a:rPr>
              <a:t> region/ </a:t>
            </a:r>
            <a:r>
              <a:rPr lang="en-US" sz="1800" b="1" i="0" kern="1200" dirty="0" err="1">
                <a:solidFill>
                  <a:schemeClr val="tx2"/>
                </a:solidFill>
                <a:effectLst/>
                <a:latin typeface="+mj-lt"/>
                <a:ea typeface="+mj-ea"/>
                <a:cs typeface="+mj-cs"/>
              </a:rPr>
              <a:t>bydel</a:t>
            </a:r>
            <a:r>
              <a:rPr lang="en-US" sz="1800" i="0" kern="1200" dirty="0">
                <a:solidFill>
                  <a:schemeClr val="tx2"/>
                </a:solidFill>
                <a:effectLst/>
                <a:latin typeface="+mj-lt"/>
                <a:ea typeface="+mj-ea"/>
                <a:cs typeface="+mj-cs"/>
              </a:rPr>
              <a:t>.</a:t>
            </a:r>
            <a:br>
              <a:rPr lang="en-US" sz="1800" i="1" kern="1200" dirty="0">
                <a:solidFill>
                  <a:schemeClr val="tx2"/>
                </a:solidFill>
                <a:effectLst/>
                <a:latin typeface="+mj-lt"/>
                <a:ea typeface="+mj-ea"/>
                <a:cs typeface="+mj-cs"/>
              </a:rPr>
            </a:br>
            <a:endParaRPr lang="en-US" sz="1800" kern="1200" dirty="0">
              <a:solidFill>
                <a:schemeClr val="tx2"/>
              </a:solidFill>
              <a:latin typeface="+mj-lt"/>
              <a:ea typeface="+mj-ea"/>
              <a:cs typeface="+mj-cs"/>
            </a:endParaRPr>
          </a:p>
        </p:txBody>
      </p:sp>
      <p:pic>
        <p:nvPicPr>
          <p:cNvPr id="19" name="Picture 1027835884">
            <a:extLst>
              <a:ext uri="{FF2B5EF4-FFF2-40B4-BE49-F238E27FC236}">
                <a16:creationId xmlns:a16="http://schemas.microsoft.com/office/drawing/2014/main" id="{547E8121-A308-4BDB-B3FD-E1CF59FCAB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6623" y="154859"/>
            <a:ext cx="9010742" cy="3327759"/>
          </a:xfrm>
          <a:prstGeom prst="rect">
            <a:avLst/>
          </a:prstGeom>
        </p:spPr>
      </p:pic>
      <p:pic>
        <p:nvPicPr>
          <p:cNvPr id="20" name="Picture 17861324">
            <a:extLst>
              <a:ext uri="{FF2B5EF4-FFF2-40B4-BE49-F238E27FC236}">
                <a16:creationId xmlns:a16="http://schemas.microsoft.com/office/drawing/2014/main" id="{2619984C-C18E-43DC-A411-9E2F0E29D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952" y="3501506"/>
            <a:ext cx="9112414" cy="3194262"/>
          </a:xfrm>
          <a:prstGeom prst="rect">
            <a:avLst/>
          </a:prstGeom>
        </p:spPr>
      </p:pic>
    </p:spTree>
    <p:extLst>
      <p:ext uri="{BB962C8B-B14F-4D97-AF65-F5344CB8AC3E}">
        <p14:creationId xmlns:p14="http://schemas.microsoft.com/office/powerpoint/2010/main" val="3963038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17" name="Freeform: Shape 16">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Content Placeholder 8">
            <a:extLst>
              <a:ext uri="{FF2B5EF4-FFF2-40B4-BE49-F238E27FC236}">
                <a16:creationId xmlns:a16="http://schemas.microsoft.com/office/drawing/2014/main" id="{A3512E7E-D7A5-FB2F-5102-52C74AA5EF39}"/>
              </a:ext>
            </a:extLst>
          </p:cNvPr>
          <p:cNvSpPr>
            <a:spLocks noGrp="1"/>
          </p:cNvSpPr>
          <p:nvPr>
            <p:ph idx="1"/>
          </p:nvPr>
        </p:nvSpPr>
        <p:spPr>
          <a:xfrm>
            <a:off x="164694" y="2466927"/>
            <a:ext cx="2923281" cy="1773936"/>
          </a:xfrm>
        </p:spPr>
        <p:txBody>
          <a:bodyPr anchor="ctr">
            <a:normAutofit fontScale="92500" lnSpcReduction="10000"/>
          </a:bodyPr>
          <a:lstStyle/>
          <a:p>
            <a:pPr marL="0" indent="0">
              <a:buNone/>
            </a:pPr>
            <a:r>
              <a:rPr lang="en-US" sz="1800" i="0" kern="1200" dirty="0" err="1">
                <a:solidFill>
                  <a:schemeClr val="tx2"/>
                </a:solidFill>
                <a:effectLst/>
                <a:latin typeface="+mj-lt"/>
                <a:ea typeface="+mj-ea"/>
                <a:cs typeface="+mj-cs"/>
              </a:rPr>
              <a:t>Andel</a:t>
            </a:r>
            <a:r>
              <a:rPr lang="en-US" sz="1800" i="0" kern="1200" dirty="0">
                <a:solidFill>
                  <a:schemeClr val="tx2"/>
                </a:solidFill>
                <a:effectLst/>
                <a:latin typeface="+mj-lt"/>
                <a:ea typeface="+mj-ea"/>
                <a:cs typeface="+mj-cs"/>
              </a:rPr>
              <a:t> 6-15 </a:t>
            </a:r>
            <a:r>
              <a:rPr lang="en-US" sz="1800" i="0" kern="1200" dirty="0" err="1">
                <a:solidFill>
                  <a:schemeClr val="tx2"/>
                </a:solidFill>
                <a:effectLst/>
                <a:latin typeface="+mj-lt"/>
                <a:ea typeface="+mj-ea"/>
                <a:cs typeface="+mj-cs"/>
              </a:rPr>
              <a:t>år</a:t>
            </a:r>
            <a:endParaRPr lang="en-US" sz="1800" i="0" kern="1200" dirty="0">
              <a:solidFill>
                <a:schemeClr val="tx2"/>
              </a:solidFill>
              <a:effectLst/>
              <a:latin typeface="+mj-lt"/>
              <a:ea typeface="+mj-ea"/>
              <a:cs typeface="+mj-cs"/>
            </a:endParaRPr>
          </a:p>
          <a:p>
            <a:pPr marL="0" indent="0">
              <a:buNone/>
            </a:pPr>
            <a:r>
              <a:rPr lang="en-US" sz="1800" dirty="0">
                <a:solidFill>
                  <a:schemeClr val="tx2"/>
                </a:solidFill>
                <a:latin typeface="+mj-lt"/>
                <a:ea typeface="+mj-ea"/>
                <a:cs typeface="+mj-cs"/>
              </a:rPr>
              <a:t>Fast </a:t>
            </a:r>
            <a:r>
              <a:rPr lang="en-US" sz="1800" i="0" kern="1200" dirty="0" err="1">
                <a:solidFill>
                  <a:schemeClr val="tx2"/>
                </a:solidFill>
                <a:effectLst/>
                <a:latin typeface="+mj-lt"/>
                <a:ea typeface="+mj-ea"/>
                <a:cs typeface="+mj-cs"/>
              </a:rPr>
              <a:t>organisert</a:t>
            </a:r>
            <a:r>
              <a:rPr lang="en-US" sz="1800" i="0" kern="1200" dirty="0">
                <a:solidFill>
                  <a:schemeClr val="tx2"/>
                </a:solidFill>
                <a:effectLst/>
                <a:latin typeface="+mj-lt"/>
                <a:ea typeface="+mj-ea"/>
                <a:cs typeface="+mj-cs"/>
              </a:rPr>
              <a:t> </a:t>
            </a:r>
            <a:r>
              <a:rPr lang="en-US" sz="1800" i="0" kern="1200" dirty="0" err="1">
                <a:solidFill>
                  <a:schemeClr val="tx2"/>
                </a:solidFill>
                <a:effectLst/>
                <a:latin typeface="+mj-lt"/>
                <a:ea typeface="+mj-ea"/>
                <a:cs typeface="+mj-cs"/>
              </a:rPr>
              <a:t>kulturaktivitet</a:t>
            </a:r>
            <a:r>
              <a:rPr lang="en-US" sz="1800" i="0" kern="1200" dirty="0">
                <a:solidFill>
                  <a:schemeClr val="tx2"/>
                </a:solidFill>
                <a:effectLst/>
                <a:latin typeface="+mj-lt"/>
                <a:ea typeface="+mj-ea"/>
                <a:cs typeface="+mj-cs"/>
              </a:rPr>
              <a:t> </a:t>
            </a:r>
            <a:r>
              <a:rPr lang="en-US" sz="1800" i="0" kern="1200" dirty="0" err="1">
                <a:solidFill>
                  <a:schemeClr val="tx2"/>
                </a:solidFill>
                <a:effectLst/>
                <a:latin typeface="+mj-lt"/>
                <a:ea typeface="+mj-ea"/>
                <a:cs typeface="+mj-cs"/>
              </a:rPr>
              <a:t>i</a:t>
            </a:r>
            <a:r>
              <a:rPr lang="en-US" sz="1800" i="0" kern="1200" dirty="0">
                <a:solidFill>
                  <a:schemeClr val="tx2"/>
                </a:solidFill>
                <a:effectLst/>
                <a:latin typeface="+mj-lt"/>
                <a:ea typeface="+mj-ea"/>
                <a:cs typeface="+mj-cs"/>
              </a:rPr>
              <a:t> hele </a:t>
            </a:r>
            <a:r>
              <a:rPr lang="en-US" sz="1800" i="0" kern="1200" dirty="0" err="1">
                <a:solidFill>
                  <a:schemeClr val="tx2"/>
                </a:solidFill>
                <a:effectLst/>
                <a:latin typeface="+mj-lt"/>
                <a:ea typeface="+mj-ea"/>
                <a:cs typeface="+mj-cs"/>
              </a:rPr>
              <a:t>Vestland</a:t>
            </a:r>
            <a:endParaRPr lang="en-US" sz="1800" i="0" kern="1200" dirty="0">
              <a:solidFill>
                <a:schemeClr val="tx2"/>
              </a:solidFill>
              <a:effectLst/>
              <a:latin typeface="+mj-lt"/>
              <a:ea typeface="+mj-ea"/>
              <a:cs typeface="+mj-cs"/>
            </a:endParaRPr>
          </a:p>
          <a:p>
            <a:pPr marL="0" indent="0">
              <a:buNone/>
            </a:pPr>
            <a:r>
              <a:rPr lang="en-US" sz="1800" b="1" i="0" kern="1200" dirty="0" err="1">
                <a:solidFill>
                  <a:schemeClr val="tx2"/>
                </a:solidFill>
                <a:effectLst/>
                <a:latin typeface="+mj-lt"/>
                <a:ea typeface="+mj-ea"/>
                <a:cs typeface="+mj-cs"/>
              </a:rPr>
              <a:t>Justert</a:t>
            </a:r>
            <a:r>
              <a:rPr lang="en-US" sz="1800" b="1" i="0" kern="1200" dirty="0">
                <a:solidFill>
                  <a:schemeClr val="tx2"/>
                </a:solidFill>
                <a:effectLst/>
                <a:latin typeface="+mj-lt"/>
                <a:ea typeface="+mj-ea"/>
                <a:cs typeface="+mj-cs"/>
              </a:rPr>
              <a:t> </a:t>
            </a:r>
            <a:r>
              <a:rPr lang="en-US" sz="1800" b="1" i="0" kern="1200" dirty="0" err="1">
                <a:solidFill>
                  <a:schemeClr val="tx2"/>
                </a:solidFill>
                <a:effectLst/>
                <a:latin typeface="+mj-lt"/>
                <a:ea typeface="+mj-ea"/>
                <a:cs typeface="+mj-cs"/>
              </a:rPr>
              <a:t>husstandsinntekt</a:t>
            </a:r>
            <a:r>
              <a:rPr lang="en-US" sz="1800" b="1" i="0" kern="1200" dirty="0">
                <a:solidFill>
                  <a:schemeClr val="tx2"/>
                </a:solidFill>
                <a:effectLst/>
                <a:latin typeface="+mj-lt"/>
                <a:ea typeface="+mj-ea"/>
                <a:cs typeface="+mj-cs"/>
              </a:rPr>
              <a:t> (over)</a:t>
            </a:r>
          </a:p>
          <a:p>
            <a:pPr marL="0" indent="0">
              <a:buNone/>
            </a:pPr>
            <a:r>
              <a:rPr lang="en-US" sz="1800" b="1" i="0" kern="1200" dirty="0" err="1">
                <a:solidFill>
                  <a:schemeClr val="tx2"/>
                </a:solidFill>
                <a:effectLst/>
                <a:latin typeface="+mj-lt"/>
                <a:ea typeface="+mj-ea"/>
                <a:cs typeface="+mj-cs"/>
              </a:rPr>
              <a:t>Foreldres</a:t>
            </a:r>
            <a:r>
              <a:rPr lang="en-US" sz="1800" b="1" i="0" kern="1200" dirty="0">
                <a:solidFill>
                  <a:schemeClr val="tx2"/>
                </a:solidFill>
                <a:effectLst/>
                <a:latin typeface="+mj-lt"/>
                <a:ea typeface="+mj-ea"/>
                <a:cs typeface="+mj-cs"/>
              </a:rPr>
              <a:t> </a:t>
            </a:r>
            <a:r>
              <a:rPr lang="en-US" sz="1800" b="1" i="0" kern="1200" dirty="0" err="1">
                <a:solidFill>
                  <a:schemeClr val="tx2"/>
                </a:solidFill>
                <a:effectLst/>
                <a:latin typeface="+mj-lt"/>
                <a:ea typeface="+mj-ea"/>
                <a:cs typeface="+mj-cs"/>
              </a:rPr>
              <a:t>høyeste</a:t>
            </a:r>
            <a:r>
              <a:rPr lang="en-US" sz="1800" b="1" i="0" kern="1200" dirty="0">
                <a:solidFill>
                  <a:schemeClr val="tx2"/>
                </a:solidFill>
                <a:effectLst/>
                <a:latin typeface="+mj-lt"/>
                <a:ea typeface="+mj-ea"/>
                <a:cs typeface="+mj-cs"/>
              </a:rPr>
              <a:t> </a:t>
            </a:r>
            <a:r>
              <a:rPr lang="en-US" sz="1800" b="1" i="0" kern="1200" dirty="0" err="1">
                <a:solidFill>
                  <a:schemeClr val="tx2"/>
                </a:solidFill>
                <a:effectLst/>
                <a:latin typeface="+mj-lt"/>
                <a:ea typeface="+mj-ea"/>
                <a:cs typeface="+mj-cs"/>
              </a:rPr>
              <a:t>utdanning</a:t>
            </a:r>
            <a:r>
              <a:rPr lang="en-US" sz="1800" b="1" i="0" kern="1200" dirty="0">
                <a:solidFill>
                  <a:schemeClr val="tx2"/>
                </a:solidFill>
                <a:effectLst/>
                <a:latin typeface="+mj-lt"/>
                <a:ea typeface="+mj-ea"/>
                <a:cs typeface="+mj-cs"/>
              </a:rPr>
              <a:t> (</a:t>
            </a:r>
            <a:r>
              <a:rPr lang="en-US" sz="1800" b="1" i="0" kern="1200" dirty="0" err="1">
                <a:solidFill>
                  <a:schemeClr val="tx2"/>
                </a:solidFill>
                <a:effectLst/>
                <a:latin typeface="+mj-lt"/>
                <a:ea typeface="+mj-ea"/>
                <a:cs typeface="+mj-cs"/>
              </a:rPr>
              <a:t>nede</a:t>
            </a:r>
            <a:r>
              <a:rPr lang="en-US" sz="1800" b="1" i="0" kern="1200" dirty="0">
                <a:solidFill>
                  <a:schemeClr val="tx2"/>
                </a:solidFill>
                <a:effectLst/>
                <a:latin typeface="+mj-lt"/>
                <a:ea typeface="+mj-ea"/>
                <a:cs typeface="+mj-cs"/>
              </a:rPr>
              <a:t>)</a:t>
            </a:r>
            <a:endParaRPr lang="en-US" sz="1800" dirty="0">
              <a:solidFill>
                <a:schemeClr val="tx2"/>
              </a:solidFill>
            </a:endParaRPr>
          </a:p>
        </p:txBody>
      </p:sp>
      <p:pic>
        <p:nvPicPr>
          <p:cNvPr id="4" name="Picture 303344447">
            <a:extLst>
              <a:ext uri="{FF2B5EF4-FFF2-40B4-BE49-F238E27FC236}">
                <a16:creationId xmlns:a16="http://schemas.microsoft.com/office/drawing/2014/main" id="{A899ADC7-FAAE-4444-A939-4982DF761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586" y="217950"/>
            <a:ext cx="8899737" cy="3178476"/>
          </a:xfrm>
          <a:prstGeom prst="rect">
            <a:avLst/>
          </a:prstGeom>
        </p:spPr>
      </p:pic>
      <p:pic>
        <p:nvPicPr>
          <p:cNvPr id="5" name="Picture 1623686055">
            <a:extLst>
              <a:ext uri="{FF2B5EF4-FFF2-40B4-BE49-F238E27FC236}">
                <a16:creationId xmlns:a16="http://schemas.microsoft.com/office/drawing/2014/main" id="{0A3DE2AC-4C02-4B1A-A332-435698D25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974" y="3571548"/>
            <a:ext cx="8966171" cy="3202203"/>
          </a:xfrm>
          <a:prstGeom prst="rect">
            <a:avLst/>
          </a:prstGeom>
        </p:spPr>
      </p:pic>
    </p:spTree>
    <p:extLst>
      <p:ext uri="{BB962C8B-B14F-4D97-AF65-F5344CB8AC3E}">
        <p14:creationId xmlns:p14="http://schemas.microsoft.com/office/powerpoint/2010/main" val="1341080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27FADE8-D473-44EC-AC7A-477931134D5A}"/>
              </a:ext>
            </a:extLst>
          </p:cNvPr>
          <p:cNvSpPr>
            <a:spLocks noGrp="1"/>
          </p:cNvSpPr>
          <p:nvPr>
            <p:ph type="title"/>
          </p:nvPr>
        </p:nvSpPr>
        <p:spPr>
          <a:xfrm>
            <a:off x="-123665" y="2516775"/>
            <a:ext cx="2326931" cy="1602377"/>
          </a:xfrm>
          <a:prstGeom prst="ellipse">
            <a:avLst/>
          </a:prstGeom>
        </p:spPr>
        <p:txBody>
          <a:bodyPr vert="horz" lIns="91440" tIns="45720" rIns="91440" bIns="45720" rtlCol="0" anchor="b">
            <a:noAutofit/>
          </a:bodyPr>
          <a:lstStyle/>
          <a:p>
            <a:pPr algn="ctr"/>
            <a:r>
              <a:rPr lang="en-US" sz="1800" i="0" kern="1200" dirty="0" err="1">
                <a:solidFill>
                  <a:schemeClr val="tx2"/>
                </a:solidFill>
                <a:effectLst/>
                <a:latin typeface="+mj-lt"/>
                <a:ea typeface="+mj-ea"/>
                <a:cs typeface="+mj-cs"/>
              </a:rPr>
              <a:t>Andel</a:t>
            </a:r>
            <a:r>
              <a:rPr lang="en-US" sz="1800" i="0" kern="1200" dirty="0">
                <a:solidFill>
                  <a:schemeClr val="tx2"/>
                </a:solidFill>
                <a:effectLst/>
                <a:latin typeface="+mj-lt"/>
                <a:ea typeface="+mj-ea"/>
                <a:cs typeface="+mj-cs"/>
              </a:rPr>
              <a:t> 6-15 </a:t>
            </a:r>
            <a:r>
              <a:rPr lang="en-US" sz="1800" i="0" kern="1200" dirty="0" err="1">
                <a:solidFill>
                  <a:schemeClr val="tx2"/>
                </a:solidFill>
                <a:effectLst/>
                <a:latin typeface="+mj-lt"/>
                <a:ea typeface="+mj-ea"/>
                <a:cs typeface="+mj-cs"/>
              </a:rPr>
              <a:t>år</a:t>
            </a:r>
            <a:br>
              <a:rPr lang="en-US" sz="1800" i="0" kern="1200" dirty="0">
                <a:solidFill>
                  <a:schemeClr val="tx2"/>
                </a:solidFill>
                <a:effectLst/>
                <a:latin typeface="+mj-lt"/>
                <a:ea typeface="+mj-ea"/>
                <a:cs typeface="+mj-cs"/>
              </a:rPr>
            </a:br>
            <a:r>
              <a:rPr lang="en-US" sz="1800" i="0" kern="1200" dirty="0">
                <a:solidFill>
                  <a:schemeClr val="tx2"/>
                </a:solidFill>
                <a:effectLst/>
                <a:latin typeface="+mj-lt"/>
                <a:ea typeface="+mj-ea"/>
                <a:cs typeface="+mj-cs"/>
              </a:rPr>
              <a:t>Fast </a:t>
            </a:r>
            <a:r>
              <a:rPr lang="en-US" sz="1800" i="0" kern="1200" dirty="0" err="1">
                <a:solidFill>
                  <a:schemeClr val="tx2"/>
                </a:solidFill>
                <a:effectLst/>
                <a:latin typeface="+mj-lt"/>
                <a:ea typeface="+mj-ea"/>
                <a:cs typeface="+mj-cs"/>
              </a:rPr>
              <a:t>organisert</a:t>
            </a:r>
            <a:r>
              <a:rPr lang="en-US" sz="1800" i="0" kern="1200" dirty="0">
                <a:solidFill>
                  <a:schemeClr val="tx2"/>
                </a:solidFill>
                <a:effectLst/>
                <a:latin typeface="+mj-lt"/>
                <a:ea typeface="+mj-ea"/>
                <a:cs typeface="+mj-cs"/>
              </a:rPr>
              <a:t> </a:t>
            </a:r>
            <a:r>
              <a:rPr lang="en-US" sz="1800" i="0" kern="1200" dirty="0" err="1">
                <a:solidFill>
                  <a:schemeClr val="tx2"/>
                </a:solidFill>
                <a:effectLst/>
                <a:latin typeface="+mj-lt"/>
                <a:ea typeface="+mj-ea"/>
                <a:cs typeface="+mj-cs"/>
              </a:rPr>
              <a:t>kulturaktivitet</a:t>
            </a:r>
            <a:r>
              <a:rPr lang="en-US" sz="1800" i="0" kern="1200" dirty="0">
                <a:solidFill>
                  <a:schemeClr val="tx2"/>
                </a:solidFill>
                <a:effectLst/>
                <a:latin typeface="+mj-lt"/>
                <a:ea typeface="+mj-ea"/>
                <a:cs typeface="+mj-cs"/>
              </a:rPr>
              <a:t> </a:t>
            </a:r>
            <a:br>
              <a:rPr lang="en-US" sz="1800" i="0" kern="1200" dirty="0">
                <a:solidFill>
                  <a:schemeClr val="tx2"/>
                </a:solidFill>
                <a:effectLst/>
                <a:latin typeface="+mj-lt"/>
                <a:ea typeface="+mj-ea"/>
                <a:cs typeface="+mj-cs"/>
              </a:rPr>
            </a:br>
            <a:r>
              <a:rPr lang="en-US" sz="1800" b="1" i="0" kern="1200" dirty="0" err="1">
                <a:solidFill>
                  <a:schemeClr val="tx2"/>
                </a:solidFill>
                <a:effectLst/>
                <a:latin typeface="+mj-lt"/>
                <a:ea typeface="+mj-ea"/>
                <a:cs typeface="+mj-cs"/>
              </a:rPr>
              <a:t>etter</a:t>
            </a:r>
            <a:r>
              <a:rPr lang="en-US" sz="1800" b="1" i="0" kern="1200" dirty="0">
                <a:solidFill>
                  <a:schemeClr val="tx2"/>
                </a:solidFill>
                <a:effectLst/>
                <a:latin typeface="+mj-lt"/>
                <a:ea typeface="+mj-ea"/>
                <a:cs typeface="+mj-cs"/>
              </a:rPr>
              <a:t> alder.</a:t>
            </a:r>
            <a:endParaRPr lang="en-US" sz="1800" kern="1200" dirty="0">
              <a:solidFill>
                <a:schemeClr val="tx2"/>
              </a:solidFill>
              <a:latin typeface="+mj-lt"/>
              <a:ea typeface="+mj-ea"/>
              <a:cs typeface="+mj-cs"/>
            </a:endParaRP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711143725">
            <a:extLst>
              <a:ext uri="{FF2B5EF4-FFF2-40B4-BE49-F238E27FC236}">
                <a16:creationId xmlns:a16="http://schemas.microsoft.com/office/drawing/2014/main" id="{2353C1DF-980C-40E2-870D-1FF904F39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080" y="1940028"/>
            <a:ext cx="9200937" cy="3286049"/>
          </a:xfrm>
          <a:prstGeom prst="rect">
            <a:avLst/>
          </a:prstGeom>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296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tel 1">
            <a:extLst>
              <a:ext uri="{FF2B5EF4-FFF2-40B4-BE49-F238E27FC236}">
                <a16:creationId xmlns:a16="http://schemas.microsoft.com/office/drawing/2014/main" id="{157EC8D7-A224-462A-B0D9-63B6E6E2B67D}"/>
              </a:ext>
            </a:extLst>
          </p:cNvPr>
          <p:cNvSpPr>
            <a:spLocks noGrp="1"/>
          </p:cNvSpPr>
          <p:nvPr>
            <p:ph type="title"/>
          </p:nvPr>
        </p:nvSpPr>
        <p:spPr>
          <a:xfrm>
            <a:off x="2571184" y="1270418"/>
            <a:ext cx="7577752" cy="4786350"/>
          </a:xfrm>
        </p:spPr>
        <p:txBody>
          <a:bodyPr vert="horz" lIns="91440" tIns="45720" rIns="91440" bIns="45720" rtlCol="0" anchor="b">
            <a:noAutofit/>
          </a:bodyPr>
          <a:lstStyle/>
          <a:p>
            <a:pPr algn="ctr"/>
            <a:r>
              <a:rPr lang="nb-NO" sz="3200" dirty="0">
                <a:solidFill>
                  <a:schemeClr val="tx2"/>
                </a:solidFill>
              </a:rPr>
              <a:t>Spørreundersøkelser er blitt relativt rimelig.</a:t>
            </a:r>
            <a:br>
              <a:rPr lang="nb-NO" sz="3200" dirty="0">
                <a:solidFill>
                  <a:schemeClr val="tx2"/>
                </a:solidFill>
              </a:rPr>
            </a:br>
            <a:br>
              <a:rPr lang="nb-NO" sz="3200" dirty="0">
                <a:solidFill>
                  <a:schemeClr val="tx2"/>
                </a:solidFill>
              </a:rPr>
            </a:br>
            <a:r>
              <a:rPr lang="nb-NO" sz="3200" dirty="0">
                <a:solidFill>
                  <a:schemeClr val="tx2"/>
                </a:solidFill>
              </a:rPr>
              <a:t>Bredde innsikt og fleksible stordata, men vi trenger nye ferdigheter for å bruke dataene.</a:t>
            </a:r>
            <a:br>
              <a:rPr lang="nb-NO" sz="3200" dirty="0">
                <a:solidFill>
                  <a:schemeClr val="tx2"/>
                </a:solidFill>
              </a:rPr>
            </a:br>
            <a:br>
              <a:rPr lang="nb-NO" sz="3200" dirty="0">
                <a:solidFill>
                  <a:schemeClr val="tx2"/>
                </a:solidFill>
              </a:rPr>
            </a:br>
            <a:r>
              <a:rPr lang="nb-NO" sz="3200" b="1" dirty="0">
                <a:solidFill>
                  <a:schemeClr val="tx2"/>
                </a:solidFill>
              </a:rPr>
              <a:t>Verden fra brukernes eller befolkningens sted, ikke fra aktører og produsenter. </a:t>
            </a:r>
            <a:br>
              <a:rPr lang="nb-NO" sz="3200" dirty="0">
                <a:solidFill>
                  <a:schemeClr val="tx2"/>
                </a:solidFill>
              </a:rPr>
            </a:br>
            <a:br>
              <a:rPr lang="nb-NO" sz="3200" dirty="0">
                <a:solidFill>
                  <a:schemeClr val="tx2"/>
                </a:solidFill>
              </a:rPr>
            </a:br>
            <a:r>
              <a:rPr lang="nb-NO" sz="3200" dirty="0">
                <a:solidFill>
                  <a:schemeClr val="tx2"/>
                </a:solidFill>
              </a:rPr>
              <a:t>Vi kan måle effekter av politikk.</a:t>
            </a:r>
            <a:br>
              <a:rPr lang="nb-NO" sz="3200" dirty="0">
                <a:solidFill>
                  <a:schemeClr val="tx2"/>
                </a:solidFill>
              </a:rPr>
            </a:br>
            <a:br>
              <a:rPr lang="nb-NO" sz="3200" dirty="0">
                <a:solidFill>
                  <a:schemeClr val="tx2"/>
                </a:solidFill>
              </a:rPr>
            </a:br>
            <a:r>
              <a:rPr lang="nb-NO" sz="3200" dirty="0">
                <a:solidFill>
                  <a:schemeClr val="tx2"/>
                </a:solidFill>
              </a:rPr>
              <a:t>Felles datagrunnlag skaper felles plattform.</a:t>
            </a:r>
            <a:endParaRPr lang="nb-NO" sz="3200" kern="1200" dirty="0">
              <a:solidFill>
                <a:schemeClr val="tx2"/>
              </a:solidFill>
              <a:latin typeface="+mj-lt"/>
              <a:ea typeface="+mj-ea"/>
              <a:cs typeface="+mj-cs"/>
            </a:endParaRPr>
          </a:p>
        </p:txBody>
      </p:sp>
    </p:spTree>
    <p:extLst>
      <p:ext uri="{BB962C8B-B14F-4D97-AF65-F5344CB8AC3E}">
        <p14:creationId xmlns:p14="http://schemas.microsoft.com/office/powerpoint/2010/main" val="28277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tel 1">
            <a:extLst>
              <a:ext uri="{FF2B5EF4-FFF2-40B4-BE49-F238E27FC236}">
                <a16:creationId xmlns:a16="http://schemas.microsoft.com/office/drawing/2014/main" id="{977C6413-640F-4140-B28F-8A446A4C16CD}"/>
              </a:ext>
            </a:extLst>
          </p:cNvPr>
          <p:cNvSpPr>
            <a:spLocks noGrp="1"/>
          </p:cNvSpPr>
          <p:nvPr>
            <p:ph type="title"/>
          </p:nvPr>
        </p:nvSpPr>
        <p:spPr>
          <a:xfrm>
            <a:off x="6660650" y="1512687"/>
            <a:ext cx="3855720" cy="3568830"/>
          </a:xfrm>
        </p:spPr>
        <p:txBody>
          <a:bodyPr>
            <a:normAutofit/>
          </a:bodyPr>
          <a:lstStyle/>
          <a:p>
            <a:r>
              <a:rPr lang="nb-NO" sz="3600" dirty="0">
                <a:solidFill>
                  <a:schemeClr val="tx2"/>
                </a:solidFill>
              </a:rPr>
              <a:t>Noen kulturtyper</a:t>
            </a:r>
            <a:br>
              <a:rPr lang="nb-NO" sz="3600" dirty="0">
                <a:solidFill>
                  <a:schemeClr val="tx2"/>
                </a:solidFill>
              </a:rPr>
            </a:br>
            <a:br>
              <a:rPr lang="nb-NO" sz="3600" dirty="0">
                <a:solidFill>
                  <a:schemeClr val="tx2"/>
                </a:solidFill>
              </a:rPr>
            </a:br>
            <a:r>
              <a:rPr lang="nb-NO" sz="2400" dirty="0">
                <a:solidFill>
                  <a:schemeClr val="tx2"/>
                </a:solidFill>
              </a:rPr>
              <a:t>Det er ulik miks av utdanning, økonomi, geografi og andre faktorer på de ulike tilbud</a:t>
            </a:r>
            <a:br>
              <a:rPr lang="nb-NO" sz="2400" dirty="0">
                <a:solidFill>
                  <a:schemeClr val="tx2"/>
                </a:solidFill>
              </a:rPr>
            </a:br>
            <a:endParaRPr lang="nb-NO" sz="2400" dirty="0">
              <a:solidFill>
                <a:schemeClr val="tx2"/>
              </a:solidFill>
            </a:endParaRPr>
          </a:p>
        </p:txBody>
      </p:sp>
    </p:spTree>
    <p:extLst>
      <p:ext uri="{BB962C8B-B14F-4D97-AF65-F5344CB8AC3E}">
        <p14:creationId xmlns:p14="http://schemas.microsoft.com/office/powerpoint/2010/main" val="288596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4" name="Freeform: Shape 1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8">
            <a:extLst>
              <a:ext uri="{FF2B5EF4-FFF2-40B4-BE49-F238E27FC236}">
                <a16:creationId xmlns:a16="http://schemas.microsoft.com/office/drawing/2014/main" id="{F8328003-EBD8-4938-8C9A-FE662A00481E}"/>
              </a:ext>
            </a:extLst>
          </p:cNvPr>
          <p:cNvSpPr>
            <a:spLocks noGrp="1"/>
          </p:cNvSpPr>
          <p:nvPr>
            <p:ph idx="1"/>
          </p:nvPr>
        </p:nvSpPr>
        <p:spPr>
          <a:xfrm>
            <a:off x="755010" y="2827419"/>
            <a:ext cx="2467162" cy="2449256"/>
          </a:xfrm>
        </p:spPr>
        <p:txBody>
          <a:bodyPr anchor="ctr">
            <a:normAutofit/>
          </a:bodyPr>
          <a:lstStyle/>
          <a:p>
            <a:pPr marL="0" indent="0">
              <a:buNone/>
            </a:pPr>
            <a:r>
              <a:rPr lang="nb-NO" sz="2400" b="1" kern="1200" dirty="0">
                <a:solidFill>
                  <a:schemeClr val="tx2"/>
                </a:solidFill>
                <a:effectLst/>
                <a:latin typeface="+mj-lt"/>
                <a:ea typeface="+mj-ea"/>
                <a:cs typeface="+mj-cs"/>
              </a:rPr>
              <a:t>Eksempel</a:t>
            </a:r>
            <a:r>
              <a:rPr lang="nb-NO" sz="2400" b="1" dirty="0">
                <a:solidFill>
                  <a:schemeClr val="tx2"/>
                </a:solidFill>
                <a:latin typeface="+mj-lt"/>
                <a:ea typeface="+mj-ea"/>
                <a:cs typeface="+mj-cs"/>
              </a:rPr>
              <a:t> med en av flere sider av kultur typer: Etter alder, utdanning, inntekt og sentralitet.</a:t>
            </a:r>
            <a:endParaRPr lang="nb-NO" sz="2400" b="1" dirty="0">
              <a:solidFill>
                <a:schemeClr val="tx2"/>
              </a:solidFill>
            </a:endParaRPr>
          </a:p>
        </p:txBody>
      </p:sp>
      <p:grpSp>
        <p:nvGrpSpPr>
          <p:cNvPr id="19" name="Group 1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0" name="Freeform: Shape 1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1507453419">
            <a:extLst>
              <a:ext uri="{FF2B5EF4-FFF2-40B4-BE49-F238E27FC236}">
                <a16:creationId xmlns:a16="http://schemas.microsoft.com/office/drawing/2014/main" id="{7E871E67-CB27-46F6-A8F4-CB3F6F056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44" y="-9578"/>
            <a:ext cx="6941036" cy="6850171"/>
          </a:xfrm>
          <a:prstGeom prst="rect">
            <a:avLst/>
          </a:prstGeom>
        </p:spPr>
      </p:pic>
    </p:spTree>
    <p:extLst>
      <p:ext uri="{BB962C8B-B14F-4D97-AF65-F5344CB8AC3E}">
        <p14:creationId xmlns:p14="http://schemas.microsoft.com/office/powerpoint/2010/main" val="2537429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D25158-8160-4B98-BFB7-F11192CC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93F3B0-75AF-46C7-998D-8E077B865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2A9D8087-F754-4F19-A2F3-67165BCF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63"/>
            <a:ext cx="5646974" cy="6483075"/>
            <a:chOff x="-19221" y="0"/>
            <a:chExt cx="5646974" cy="6483075"/>
          </a:xfrm>
        </p:grpSpPr>
        <p:sp>
          <p:nvSpPr>
            <p:cNvPr id="18" name="Freeform: Shape 17">
              <a:extLst>
                <a:ext uri="{FF2B5EF4-FFF2-40B4-BE49-F238E27FC236}">
                  <a16:creationId xmlns:a16="http://schemas.microsoft.com/office/drawing/2014/main" id="{618CFBD1-8653-4373-B4F9-E87B317CD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6CA3544-F575-47F3-8E7F-46C51ED31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0E3720F-9CAC-4277-B7AE-844E145C9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658558D0-DD82-49FD-946B-7C90E2DCC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16EF80AB-C2BA-49DA-B6D0-B072FAB7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tel 1">
            <a:extLst>
              <a:ext uri="{FF2B5EF4-FFF2-40B4-BE49-F238E27FC236}">
                <a16:creationId xmlns:a16="http://schemas.microsoft.com/office/drawing/2014/main" id="{62EDD00C-7EA5-4159-BA82-E8D77DF9CA51}"/>
              </a:ext>
            </a:extLst>
          </p:cNvPr>
          <p:cNvSpPr>
            <a:spLocks noGrp="1"/>
          </p:cNvSpPr>
          <p:nvPr>
            <p:ph type="title"/>
          </p:nvPr>
        </p:nvSpPr>
        <p:spPr>
          <a:xfrm>
            <a:off x="804672" y="2064151"/>
            <a:ext cx="3559098" cy="2739078"/>
          </a:xfrm>
        </p:spPr>
        <p:txBody>
          <a:bodyPr vert="horz" lIns="91440" tIns="45720" rIns="91440" bIns="45720" rtlCol="0">
            <a:normAutofit/>
          </a:bodyPr>
          <a:lstStyle/>
          <a:p>
            <a:r>
              <a:rPr lang="nb-NO" sz="2800" b="1" kern="1200" dirty="0">
                <a:solidFill>
                  <a:schemeClr val="tx2"/>
                </a:solidFill>
                <a:effectLst/>
                <a:latin typeface="+mj-lt"/>
                <a:ea typeface="+mj-ea"/>
                <a:cs typeface="+mj-cs"/>
              </a:rPr>
              <a:t>Bibliotek 3 typer besøk;</a:t>
            </a:r>
            <a:br>
              <a:rPr lang="nb-NO" sz="2800" kern="1200" dirty="0">
                <a:solidFill>
                  <a:schemeClr val="tx2"/>
                </a:solidFill>
                <a:effectLst/>
                <a:latin typeface="+mj-lt"/>
                <a:ea typeface="+mj-ea"/>
                <a:cs typeface="+mj-cs"/>
              </a:rPr>
            </a:br>
            <a:r>
              <a:rPr lang="nb-NO" sz="2800" kern="1200" dirty="0">
                <a:solidFill>
                  <a:schemeClr val="tx2"/>
                </a:solidFill>
                <a:effectLst/>
                <a:latin typeface="+mj-lt"/>
                <a:ea typeface="+mj-ea"/>
                <a:cs typeface="+mj-cs"/>
              </a:rPr>
              <a:t>Besøk </a:t>
            </a:r>
            <a:r>
              <a:rPr lang="nb-NO" sz="2800" dirty="0">
                <a:solidFill>
                  <a:schemeClr val="tx2"/>
                </a:solidFill>
              </a:rPr>
              <a:t>u</a:t>
            </a:r>
            <a:r>
              <a:rPr lang="nb-NO" sz="2800" kern="1200" dirty="0">
                <a:solidFill>
                  <a:schemeClr val="tx2"/>
                </a:solidFill>
                <a:effectLst/>
                <a:latin typeface="+mj-lt"/>
                <a:ea typeface="+mj-ea"/>
                <a:cs typeface="+mj-cs"/>
              </a:rPr>
              <a:t>ten lån</a:t>
            </a:r>
            <a:br>
              <a:rPr lang="nb-NO" sz="2800" kern="1200" dirty="0">
                <a:solidFill>
                  <a:schemeClr val="tx2"/>
                </a:solidFill>
                <a:effectLst/>
                <a:latin typeface="+mj-lt"/>
                <a:ea typeface="+mj-ea"/>
                <a:cs typeface="+mj-cs"/>
              </a:rPr>
            </a:br>
            <a:r>
              <a:rPr lang="nb-NO" sz="2800" kern="1200" dirty="0">
                <a:solidFill>
                  <a:schemeClr val="tx2"/>
                </a:solidFill>
                <a:effectLst/>
                <a:latin typeface="+mj-lt"/>
                <a:ea typeface="+mj-ea"/>
                <a:cs typeface="+mj-cs"/>
              </a:rPr>
              <a:t>Besøk med lån</a:t>
            </a:r>
            <a:br>
              <a:rPr lang="nb-NO" sz="2800" kern="1200" dirty="0">
                <a:solidFill>
                  <a:schemeClr val="tx2"/>
                </a:solidFill>
                <a:effectLst/>
                <a:latin typeface="+mj-lt"/>
                <a:ea typeface="+mj-ea"/>
                <a:cs typeface="+mj-cs"/>
              </a:rPr>
            </a:br>
            <a:r>
              <a:rPr lang="nb-NO" sz="2800" kern="1200" dirty="0">
                <a:solidFill>
                  <a:schemeClr val="tx2"/>
                </a:solidFill>
                <a:effectLst/>
                <a:latin typeface="+mj-lt"/>
                <a:ea typeface="+mj-ea"/>
                <a:cs typeface="+mj-cs"/>
              </a:rPr>
              <a:t>Besøk arrangement</a:t>
            </a:r>
            <a:endParaRPr lang="nb-NO" sz="2800" kern="1200" dirty="0">
              <a:solidFill>
                <a:schemeClr val="tx2"/>
              </a:solidFill>
              <a:latin typeface="+mj-lt"/>
              <a:ea typeface="+mj-ea"/>
              <a:cs typeface="+mj-cs"/>
            </a:endParaRPr>
          </a:p>
        </p:txBody>
      </p:sp>
      <p:sp>
        <p:nvSpPr>
          <p:cNvPr id="24" name="Rectangle 23">
            <a:extLst>
              <a:ext uri="{FF2B5EF4-FFF2-40B4-BE49-F238E27FC236}">
                <a16:creationId xmlns:a16="http://schemas.microsoft.com/office/drawing/2014/main" id="{E19AE5D7-7DEA-4F95-852E-A9CC3D231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78141529">
            <a:extLst>
              <a:ext uri="{FF2B5EF4-FFF2-40B4-BE49-F238E27FC236}">
                <a16:creationId xmlns:a16="http://schemas.microsoft.com/office/drawing/2014/main" id="{A46C0357-410F-42B0-AC1C-FDCCF1CCC620}"/>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89063" y="2445888"/>
            <a:ext cx="6050662" cy="2160948"/>
          </a:xfrm>
          <a:prstGeom prst="rect">
            <a:avLst/>
          </a:prstGeom>
          <a:effectLst>
            <a:softEdge rad="0"/>
          </a:effectLst>
        </p:spPr>
      </p:pic>
      <p:pic>
        <p:nvPicPr>
          <p:cNvPr id="6" name="Picture 1880206305">
            <a:extLst>
              <a:ext uri="{FF2B5EF4-FFF2-40B4-BE49-F238E27FC236}">
                <a16:creationId xmlns:a16="http://schemas.microsoft.com/office/drawing/2014/main" id="{6C69A8F0-49D6-436E-BBBD-084BB8BD423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814136" y="4542169"/>
            <a:ext cx="6050662" cy="2160947"/>
          </a:xfrm>
          <a:prstGeom prst="rect">
            <a:avLst/>
          </a:prstGeom>
          <a:effectLst>
            <a:softEdge rad="0"/>
          </a:effectLst>
        </p:spPr>
      </p:pic>
      <p:pic>
        <p:nvPicPr>
          <p:cNvPr id="4" name="Picture 1770552742">
            <a:extLst>
              <a:ext uri="{FF2B5EF4-FFF2-40B4-BE49-F238E27FC236}">
                <a16:creationId xmlns:a16="http://schemas.microsoft.com/office/drawing/2014/main" id="{D4440AE7-7288-4D70-89C2-5D75863DC4C7}"/>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849503" y="134677"/>
            <a:ext cx="5969704" cy="2132033"/>
          </a:xfrm>
          <a:prstGeom prst="rect">
            <a:avLst/>
          </a:prstGeom>
          <a:effectLst>
            <a:softEdge rad="0"/>
          </a:effectLst>
        </p:spPr>
      </p:pic>
    </p:spTree>
    <p:extLst>
      <p:ext uri="{BB962C8B-B14F-4D97-AF65-F5344CB8AC3E}">
        <p14:creationId xmlns:p14="http://schemas.microsoft.com/office/powerpoint/2010/main" val="119597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0AAF08A-8AF8-4C5B-8F1C-3B3A8715CD16}"/>
              </a:ext>
            </a:extLst>
          </p:cNvPr>
          <p:cNvSpPr>
            <a:spLocks noGrp="1"/>
          </p:cNvSpPr>
          <p:nvPr>
            <p:ph type="title"/>
          </p:nvPr>
        </p:nvSpPr>
        <p:spPr>
          <a:xfrm>
            <a:off x="9158990" y="807301"/>
            <a:ext cx="2623275" cy="1636096"/>
          </a:xfrm>
          <a:prstGeom prst="ellipse">
            <a:avLst/>
          </a:prstGeom>
        </p:spPr>
        <p:txBody>
          <a:bodyPr vert="horz" lIns="91440" tIns="45720" rIns="91440" bIns="45720" rtlCol="0" anchor="t">
            <a:noAutofit/>
          </a:bodyPr>
          <a:lstStyle/>
          <a:p>
            <a:r>
              <a:rPr lang="nb-NO" sz="2400" dirty="0">
                <a:solidFill>
                  <a:schemeClr val="tx2"/>
                </a:solidFill>
                <a:effectLst/>
              </a:rPr>
              <a:t>Andel 6-15 år</a:t>
            </a:r>
            <a:br>
              <a:rPr lang="nb-NO" sz="2400" dirty="0">
                <a:solidFill>
                  <a:schemeClr val="tx2"/>
                </a:solidFill>
                <a:effectLst/>
              </a:rPr>
            </a:br>
            <a:r>
              <a:rPr lang="nb-NO" sz="2400" b="1" dirty="0">
                <a:solidFill>
                  <a:schemeClr val="tx2"/>
                </a:solidFill>
                <a:effectLst/>
              </a:rPr>
              <a:t>Fritidsklubb</a:t>
            </a:r>
            <a:br>
              <a:rPr lang="nb-NO" sz="2400" dirty="0">
                <a:solidFill>
                  <a:schemeClr val="tx2"/>
                </a:solidFill>
                <a:effectLst/>
              </a:rPr>
            </a:br>
            <a:r>
              <a:rPr lang="nb-NO" sz="2400" dirty="0">
                <a:solidFill>
                  <a:schemeClr val="tx2"/>
                </a:solidFill>
              </a:rPr>
              <a:t>E</a:t>
            </a:r>
            <a:r>
              <a:rPr lang="nb-NO" sz="2400" dirty="0">
                <a:solidFill>
                  <a:schemeClr val="tx2"/>
                </a:solidFill>
                <a:effectLst/>
              </a:rPr>
              <a:t>tter region og bydel.</a:t>
            </a:r>
            <a:endParaRPr lang="nb-NO" sz="2400" dirty="0">
              <a:solidFill>
                <a:schemeClr val="tx2"/>
              </a:solidFill>
            </a:endParaRPr>
          </a:p>
        </p:txBody>
      </p:sp>
      <p:grpSp>
        <p:nvGrpSpPr>
          <p:cNvPr id="12" name="Group 11">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13" name="Freeform: Shape 12">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700919187">
            <a:extLst>
              <a:ext uri="{FF2B5EF4-FFF2-40B4-BE49-F238E27FC236}">
                <a16:creationId xmlns:a16="http://schemas.microsoft.com/office/drawing/2014/main" id="{53E9005C-7734-4AD4-B296-7CD6F7709E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862" y="179181"/>
            <a:ext cx="8296425" cy="3111159"/>
          </a:xfrm>
          <a:prstGeom prst="rect">
            <a:avLst/>
          </a:prstGeom>
        </p:spPr>
      </p:pic>
      <p:pic>
        <p:nvPicPr>
          <p:cNvPr id="5" name="Picture 1536063790">
            <a:extLst>
              <a:ext uri="{FF2B5EF4-FFF2-40B4-BE49-F238E27FC236}">
                <a16:creationId xmlns:a16="http://schemas.microsoft.com/office/drawing/2014/main" id="{9CFAE26C-17E4-452B-806A-95EE24B60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20" y="3429000"/>
            <a:ext cx="8132166" cy="2904344"/>
          </a:xfrm>
          <a:prstGeom prst="rect">
            <a:avLst/>
          </a:prstGeom>
        </p:spPr>
      </p:pic>
    </p:spTree>
    <p:extLst>
      <p:ext uri="{BB962C8B-B14F-4D97-AF65-F5344CB8AC3E}">
        <p14:creationId xmlns:p14="http://schemas.microsoft.com/office/powerpoint/2010/main" val="2744207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F62F370-5579-45A9-8241-FC8932A28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0A661-C04D-4FBC-A4AE-FACE9A6B3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F2D2B37-1DF3-4444-9A31-165EBBE3E2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21" y="69891"/>
            <a:ext cx="5409178" cy="6482325"/>
            <a:chOff x="-19221" y="69891"/>
            <a:chExt cx="5409178" cy="6482325"/>
          </a:xfrm>
        </p:grpSpPr>
        <p:sp>
          <p:nvSpPr>
            <p:cNvPr id="17" name="Freeform: Shape 16">
              <a:extLst>
                <a:ext uri="{FF2B5EF4-FFF2-40B4-BE49-F238E27FC236}">
                  <a16:creationId xmlns:a16="http://schemas.microsoft.com/office/drawing/2014/main" id="{F0610193-0F4A-47D3-8F7C-6E8D15B6A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31851"/>
              <a:ext cx="5380971" cy="6158554"/>
            </a:xfrm>
            <a:custGeom>
              <a:avLst/>
              <a:gdLst>
                <a:gd name="connsiteX0" fmla="*/ 2369925 w 5380971"/>
                <a:gd name="connsiteY0" fmla="*/ 1452 h 6158554"/>
                <a:gd name="connsiteX1" fmla="*/ 2674292 w 5380971"/>
                <a:gd name="connsiteY1" fmla="*/ 5969 h 6158554"/>
                <a:gd name="connsiteX2" fmla="*/ 3277239 w 5380971"/>
                <a:gd name="connsiteY2" fmla="*/ 99590 h 6158554"/>
                <a:gd name="connsiteX3" fmla="*/ 3850935 w 5380971"/>
                <a:gd name="connsiteY3" fmla="*/ 316872 h 6158554"/>
                <a:gd name="connsiteX4" fmla="*/ 4359245 w 5380971"/>
                <a:gd name="connsiteY4" fmla="*/ 662333 h 6158554"/>
                <a:gd name="connsiteX5" fmla="*/ 4765689 w 5380971"/>
                <a:gd name="connsiteY5" fmla="*/ 1120048 h 6158554"/>
                <a:gd name="connsiteX6" fmla="*/ 4809507 w 5380971"/>
                <a:gd name="connsiteY6" fmla="*/ 1182613 h 6158554"/>
                <a:gd name="connsiteX7" fmla="*/ 4851517 w 5380971"/>
                <a:gd name="connsiteY7" fmla="*/ 1246306 h 6158554"/>
                <a:gd name="connsiteX8" fmla="*/ 4892286 w 5380971"/>
                <a:gd name="connsiteY8" fmla="*/ 1310678 h 6158554"/>
                <a:gd name="connsiteX9" fmla="*/ 4931587 w 5380971"/>
                <a:gd name="connsiteY9" fmla="*/ 1375953 h 6158554"/>
                <a:gd name="connsiteX10" fmla="*/ 5075124 w 5380971"/>
                <a:gd name="connsiteY10" fmla="*/ 1644507 h 6158554"/>
                <a:gd name="connsiteX11" fmla="*/ 5271626 w 5380971"/>
                <a:gd name="connsiteY11" fmla="*/ 2218203 h 6158554"/>
                <a:gd name="connsiteX12" fmla="*/ 5317703 w 5380971"/>
                <a:gd name="connsiteY12" fmla="*/ 2516684 h 6158554"/>
                <a:gd name="connsiteX13" fmla="*/ 5347630 w 5380971"/>
                <a:gd name="connsiteY13" fmla="*/ 2815391 h 6158554"/>
                <a:gd name="connsiteX14" fmla="*/ 5371458 w 5380971"/>
                <a:gd name="connsiteY14" fmla="*/ 3114097 h 6158554"/>
                <a:gd name="connsiteX15" fmla="*/ 5376315 w 5380971"/>
                <a:gd name="connsiteY15" fmla="*/ 3188971 h 6158554"/>
                <a:gd name="connsiteX16" fmla="*/ 5378461 w 5380971"/>
                <a:gd name="connsiteY16" fmla="*/ 3227481 h 6158554"/>
                <a:gd name="connsiteX17" fmla="*/ 5380041 w 5380971"/>
                <a:gd name="connsiteY17" fmla="*/ 3266669 h 6158554"/>
                <a:gd name="connsiteX18" fmla="*/ 5377896 w 5380971"/>
                <a:gd name="connsiteY18" fmla="*/ 3424548 h 6158554"/>
                <a:gd name="connsiteX19" fmla="*/ 5217080 w 5380971"/>
                <a:gd name="connsiteY19" fmla="*/ 4044661 h 6158554"/>
                <a:gd name="connsiteX20" fmla="*/ 4859649 w 5380971"/>
                <a:gd name="connsiteY20" fmla="*/ 4571265 h 6158554"/>
                <a:gd name="connsiteX21" fmla="*/ 4641802 w 5380971"/>
                <a:gd name="connsiteY21" fmla="*/ 4790806 h 6158554"/>
                <a:gd name="connsiteX22" fmla="*/ 4414695 w 5380971"/>
                <a:gd name="connsiteY22" fmla="*/ 4990358 h 6158554"/>
                <a:gd name="connsiteX23" fmla="*/ 3953365 w 5380971"/>
                <a:gd name="connsiteY23" fmla="*/ 5349935 h 6158554"/>
                <a:gd name="connsiteX24" fmla="*/ 3837271 w 5380971"/>
                <a:gd name="connsiteY24" fmla="*/ 5437683 h 6158554"/>
                <a:gd name="connsiteX25" fmla="*/ 3718014 w 5380971"/>
                <a:gd name="connsiteY25" fmla="*/ 5525996 h 6158554"/>
                <a:gd name="connsiteX26" fmla="*/ 3595821 w 5380971"/>
                <a:gd name="connsiteY26" fmla="*/ 5613180 h 6158554"/>
                <a:gd name="connsiteX27" fmla="*/ 3469788 w 5380971"/>
                <a:gd name="connsiteY27" fmla="*/ 5697880 h 6158554"/>
                <a:gd name="connsiteX28" fmla="*/ 3205188 w 5380971"/>
                <a:gd name="connsiteY28" fmla="*/ 5856889 h 6158554"/>
                <a:gd name="connsiteX29" fmla="*/ 2920598 w 5380971"/>
                <a:gd name="connsiteY29" fmla="*/ 5992069 h 6158554"/>
                <a:gd name="connsiteX30" fmla="*/ 2301276 w 5380971"/>
                <a:gd name="connsiteY30" fmla="*/ 6147577 h 6158554"/>
                <a:gd name="connsiteX31" fmla="*/ 2141815 w 5380971"/>
                <a:gd name="connsiteY31" fmla="*/ 6157628 h 6158554"/>
                <a:gd name="connsiteX32" fmla="*/ 2101950 w 5380971"/>
                <a:gd name="connsiteY32" fmla="*/ 6158531 h 6158554"/>
                <a:gd name="connsiteX33" fmla="*/ 2062198 w 5380971"/>
                <a:gd name="connsiteY33" fmla="*/ 6158306 h 6158554"/>
                <a:gd name="connsiteX34" fmla="*/ 2022558 w 5380971"/>
                <a:gd name="connsiteY34" fmla="*/ 6157853 h 6158554"/>
                <a:gd name="connsiteX35" fmla="*/ 1984048 w 5380971"/>
                <a:gd name="connsiteY35" fmla="*/ 6156385 h 6158554"/>
                <a:gd name="connsiteX36" fmla="*/ 1676420 w 5380971"/>
                <a:gd name="connsiteY36" fmla="*/ 6131879 h 6158554"/>
                <a:gd name="connsiteX37" fmla="*/ 1370712 w 5380971"/>
                <a:gd name="connsiteY37" fmla="*/ 6077898 h 6158554"/>
                <a:gd name="connsiteX38" fmla="*/ 1070425 w 5380971"/>
                <a:gd name="connsiteY38" fmla="*/ 5993311 h 6158554"/>
                <a:gd name="connsiteX39" fmla="*/ 495598 w 5380971"/>
                <a:gd name="connsiteY39" fmla="*/ 5738987 h 6158554"/>
                <a:gd name="connsiteX40" fmla="*/ 11118 w 5380971"/>
                <a:gd name="connsiteY40" fmla="*/ 5343046 h 6158554"/>
                <a:gd name="connsiteX41" fmla="*/ 0 w 5380971"/>
                <a:gd name="connsiteY41" fmla="*/ 5330343 h 6158554"/>
                <a:gd name="connsiteX42" fmla="*/ 0 w 5380971"/>
                <a:gd name="connsiteY42" fmla="*/ 4710800 h 6158554"/>
                <a:gd name="connsiteX43" fmla="*/ 122158 w 5380971"/>
                <a:gd name="connsiteY43" fmla="*/ 4852227 h 6158554"/>
                <a:gd name="connsiteX44" fmla="*/ 313438 w 5380971"/>
                <a:gd name="connsiteY44" fmla="*/ 5049308 h 6158554"/>
                <a:gd name="connsiteX45" fmla="*/ 512086 w 5380971"/>
                <a:gd name="connsiteY45" fmla="*/ 5232936 h 6158554"/>
                <a:gd name="connsiteX46" fmla="*/ 720108 w 5380971"/>
                <a:gd name="connsiteY46" fmla="*/ 5402222 h 6158554"/>
                <a:gd name="connsiteX47" fmla="*/ 1184825 w 5380971"/>
                <a:gd name="connsiteY47" fmla="*/ 5669985 h 6158554"/>
                <a:gd name="connsiteX48" fmla="*/ 1444796 w 5380971"/>
                <a:gd name="connsiteY48" fmla="*/ 5745650 h 6158554"/>
                <a:gd name="connsiteX49" fmla="*/ 1511426 w 5380971"/>
                <a:gd name="connsiteY49" fmla="*/ 5758976 h 6158554"/>
                <a:gd name="connsiteX50" fmla="*/ 1578621 w 5380971"/>
                <a:gd name="connsiteY50" fmla="*/ 5770157 h 6158554"/>
                <a:gd name="connsiteX51" fmla="*/ 1714253 w 5380971"/>
                <a:gd name="connsiteY51" fmla="*/ 5786193 h 6158554"/>
                <a:gd name="connsiteX52" fmla="*/ 1782464 w 5380971"/>
                <a:gd name="connsiteY52" fmla="*/ 5791387 h 6158554"/>
                <a:gd name="connsiteX53" fmla="*/ 1850901 w 5380971"/>
                <a:gd name="connsiteY53" fmla="*/ 5795001 h 6158554"/>
                <a:gd name="connsiteX54" fmla="*/ 1919564 w 5380971"/>
                <a:gd name="connsiteY54" fmla="*/ 5796583 h 6158554"/>
                <a:gd name="connsiteX55" fmla="*/ 1988340 w 5380971"/>
                <a:gd name="connsiteY55" fmla="*/ 5796244 h 6158554"/>
                <a:gd name="connsiteX56" fmla="*/ 2022784 w 5380971"/>
                <a:gd name="connsiteY56" fmla="*/ 5795905 h 6158554"/>
                <a:gd name="connsiteX57" fmla="*/ 2055986 w 5380971"/>
                <a:gd name="connsiteY57" fmla="*/ 5794437 h 6158554"/>
                <a:gd name="connsiteX58" fmla="*/ 2089076 w 5380971"/>
                <a:gd name="connsiteY58" fmla="*/ 5792743 h 6158554"/>
                <a:gd name="connsiteX59" fmla="*/ 2122052 w 5380971"/>
                <a:gd name="connsiteY59" fmla="*/ 5790032 h 6158554"/>
                <a:gd name="connsiteX60" fmla="*/ 2252828 w 5380971"/>
                <a:gd name="connsiteY60" fmla="*/ 5773883 h 6158554"/>
                <a:gd name="connsiteX61" fmla="*/ 2750973 w 5380971"/>
                <a:gd name="connsiteY61" fmla="*/ 5610357 h 6158554"/>
                <a:gd name="connsiteX62" fmla="*/ 3211173 w 5380971"/>
                <a:gd name="connsiteY62" fmla="*/ 5323621 h 6158554"/>
                <a:gd name="connsiteX63" fmla="*/ 3322750 w 5380971"/>
                <a:gd name="connsiteY63" fmla="*/ 5239374 h 6158554"/>
                <a:gd name="connsiteX64" fmla="*/ 3434328 w 5380971"/>
                <a:gd name="connsiteY64" fmla="*/ 5152303 h 6158554"/>
                <a:gd name="connsiteX65" fmla="*/ 3660306 w 5380971"/>
                <a:gd name="connsiteY65" fmla="*/ 4971611 h 6158554"/>
                <a:gd name="connsiteX66" fmla="*/ 4124797 w 5380971"/>
                <a:gd name="connsiteY66" fmla="*/ 4621859 h 6158554"/>
                <a:gd name="connsiteX67" fmla="*/ 4557554 w 5380971"/>
                <a:gd name="connsiteY67" fmla="*/ 4274027 h 6158554"/>
                <a:gd name="connsiteX68" fmla="*/ 4903579 w 5380971"/>
                <a:gd name="connsiteY68" fmla="*/ 3875375 h 6158554"/>
                <a:gd name="connsiteX69" fmla="*/ 5021481 w 5380971"/>
                <a:gd name="connsiteY69" fmla="*/ 3643638 h 6158554"/>
                <a:gd name="connsiteX70" fmla="*/ 5093306 w 5380971"/>
                <a:gd name="connsiteY70" fmla="*/ 3390443 h 6158554"/>
                <a:gd name="connsiteX71" fmla="*/ 5113182 w 5380971"/>
                <a:gd name="connsiteY71" fmla="*/ 3257634 h 6158554"/>
                <a:gd name="connsiteX72" fmla="*/ 5116457 w 5380971"/>
                <a:gd name="connsiteY72" fmla="*/ 3223980 h 6158554"/>
                <a:gd name="connsiteX73" fmla="*/ 5118941 w 5380971"/>
                <a:gd name="connsiteY73" fmla="*/ 3189649 h 6158554"/>
                <a:gd name="connsiteX74" fmla="*/ 5122555 w 5380971"/>
                <a:gd name="connsiteY74" fmla="*/ 3118727 h 6158554"/>
                <a:gd name="connsiteX75" fmla="*/ 5116344 w 5380971"/>
                <a:gd name="connsiteY75" fmla="*/ 2835154 h 6158554"/>
                <a:gd name="connsiteX76" fmla="*/ 5076479 w 5380971"/>
                <a:gd name="connsiteY76" fmla="*/ 2555081 h 6158554"/>
                <a:gd name="connsiteX77" fmla="*/ 5008832 w 5380971"/>
                <a:gd name="connsiteY77" fmla="*/ 2281785 h 6158554"/>
                <a:gd name="connsiteX78" fmla="*/ 4834126 w 5380971"/>
                <a:gd name="connsiteY78" fmla="*/ 1751566 h 6158554"/>
                <a:gd name="connsiteX79" fmla="*/ 4715095 w 5380971"/>
                <a:gd name="connsiteY79" fmla="*/ 1499840 h 6158554"/>
                <a:gd name="connsiteX80" fmla="*/ 4680425 w 5380971"/>
                <a:gd name="connsiteY80" fmla="*/ 1439534 h 6158554"/>
                <a:gd name="connsiteX81" fmla="*/ 4643947 w 5380971"/>
                <a:gd name="connsiteY81" fmla="*/ 1380357 h 6158554"/>
                <a:gd name="connsiteX82" fmla="*/ 4605325 w 5380971"/>
                <a:gd name="connsiteY82" fmla="*/ 1322536 h 6158554"/>
                <a:gd name="connsiteX83" fmla="*/ 4565008 w 5380971"/>
                <a:gd name="connsiteY83" fmla="*/ 1265957 h 6158554"/>
                <a:gd name="connsiteX84" fmla="*/ 4183296 w 5380971"/>
                <a:gd name="connsiteY84" fmla="*/ 867644 h 6158554"/>
                <a:gd name="connsiteX85" fmla="*/ 3723774 w 5380971"/>
                <a:gd name="connsiteY85" fmla="*/ 567469 h 6158554"/>
                <a:gd name="connsiteX86" fmla="*/ 3206656 w 5380971"/>
                <a:gd name="connsiteY86" fmla="*/ 378985 h 6158554"/>
                <a:gd name="connsiteX87" fmla="*/ 2657917 w 5380971"/>
                <a:gd name="connsiteY87" fmla="*/ 300836 h 6158554"/>
                <a:gd name="connsiteX88" fmla="*/ 2101837 w 5380971"/>
                <a:gd name="connsiteY88" fmla="*/ 320712 h 6158554"/>
                <a:gd name="connsiteX89" fmla="*/ 1556034 w 5380971"/>
                <a:gd name="connsiteY89" fmla="*/ 435451 h 6158554"/>
                <a:gd name="connsiteX90" fmla="*/ 1033947 w 5380971"/>
                <a:gd name="connsiteY90" fmla="*/ 635116 h 6158554"/>
                <a:gd name="connsiteX91" fmla="*/ 101012 w 5380971"/>
                <a:gd name="connsiteY91" fmla="*/ 1248565 h 6158554"/>
                <a:gd name="connsiteX92" fmla="*/ 0 w 5380971"/>
                <a:gd name="connsiteY92" fmla="*/ 1348112 h 6158554"/>
                <a:gd name="connsiteX93" fmla="*/ 0 w 5380971"/>
                <a:gd name="connsiteY93" fmla="*/ 968874 h 6158554"/>
                <a:gd name="connsiteX94" fmla="*/ 138873 w 5380971"/>
                <a:gd name="connsiteY94" fmla="*/ 845566 h 6158554"/>
                <a:gd name="connsiteX95" fmla="*/ 380746 w 5380971"/>
                <a:gd name="connsiteY95" fmla="*/ 663462 h 6158554"/>
                <a:gd name="connsiteX96" fmla="*/ 904188 w 5380971"/>
                <a:gd name="connsiteY96" fmla="*/ 359222 h 6158554"/>
                <a:gd name="connsiteX97" fmla="*/ 2066151 w 5380971"/>
                <a:gd name="connsiteY97" fmla="*/ 23699 h 6158554"/>
                <a:gd name="connsiteX98" fmla="*/ 2369925 w 5380971"/>
                <a:gd name="connsiteY98" fmla="*/ 1452 h 615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380971" h="6158554">
                  <a:moveTo>
                    <a:pt x="2369925" y="1452"/>
                  </a:moveTo>
                  <a:cubicBezTo>
                    <a:pt x="2471494" y="-1484"/>
                    <a:pt x="2573161" y="40"/>
                    <a:pt x="2674292" y="5969"/>
                  </a:cubicBezTo>
                  <a:cubicBezTo>
                    <a:pt x="2876893" y="18279"/>
                    <a:pt x="3079381" y="48431"/>
                    <a:pt x="3277239" y="99590"/>
                  </a:cubicBezTo>
                  <a:cubicBezTo>
                    <a:pt x="3475096" y="150635"/>
                    <a:pt x="3668324" y="222912"/>
                    <a:pt x="3850935" y="316872"/>
                  </a:cubicBezTo>
                  <a:cubicBezTo>
                    <a:pt x="4033322" y="410832"/>
                    <a:pt x="4205995" y="525684"/>
                    <a:pt x="4359245" y="662333"/>
                  </a:cubicBezTo>
                  <a:cubicBezTo>
                    <a:pt x="4512607" y="798868"/>
                    <a:pt x="4647448" y="954376"/>
                    <a:pt x="4765689" y="1120048"/>
                  </a:cubicBezTo>
                  <a:lnTo>
                    <a:pt x="4809507" y="1182613"/>
                  </a:lnTo>
                  <a:lnTo>
                    <a:pt x="4851517" y="1246306"/>
                  </a:lnTo>
                  <a:cubicBezTo>
                    <a:pt x="4865069" y="1267764"/>
                    <a:pt x="4878960" y="1289108"/>
                    <a:pt x="4892286" y="1310678"/>
                  </a:cubicBezTo>
                  <a:lnTo>
                    <a:pt x="4931587" y="1375953"/>
                  </a:lnTo>
                  <a:cubicBezTo>
                    <a:pt x="4982971" y="1463589"/>
                    <a:pt x="5031419" y="1552918"/>
                    <a:pt x="5075124" y="1644507"/>
                  </a:cubicBezTo>
                  <a:cubicBezTo>
                    <a:pt x="5162759" y="1827683"/>
                    <a:pt x="5230293" y="2020459"/>
                    <a:pt x="5271626" y="2218203"/>
                  </a:cubicBezTo>
                  <a:cubicBezTo>
                    <a:pt x="5292180" y="2317132"/>
                    <a:pt x="5306522" y="2416852"/>
                    <a:pt x="5317703" y="2516684"/>
                  </a:cubicBezTo>
                  <a:cubicBezTo>
                    <a:pt x="5329109" y="2616404"/>
                    <a:pt x="5338256" y="2716010"/>
                    <a:pt x="5347630" y="2815391"/>
                  </a:cubicBezTo>
                  <a:cubicBezTo>
                    <a:pt x="5356552" y="2914884"/>
                    <a:pt x="5364457" y="3014378"/>
                    <a:pt x="5371458" y="3114097"/>
                  </a:cubicBezTo>
                  <a:lnTo>
                    <a:pt x="5376315" y="3188971"/>
                  </a:lnTo>
                  <a:cubicBezTo>
                    <a:pt x="5377218" y="3201281"/>
                    <a:pt x="5377783" y="3214494"/>
                    <a:pt x="5378461" y="3227481"/>
                  </a:cubicBezTo>
                  <a:cubicBezTo>
                    <a:pt x="5379138" y="3240468"/>
                    <a:pt x="5379816" y="3253569"/>
                    <a:pt x="5380041" y="3266669"/>
                  </a:cubicBezTo>
                  <a:cubicBezTo>
                    <a:pt x="5381736" y="3318957"/>
                    <a:pt x="5381171" y="3371696"/>
                    <a:pt x="5377896" y="3424548"/>
                  </a:cubicBezTo>
                  <a:cubicBezTo>
                    <a:pt x="5365699" y="3636071"/>
                    <a:pt x="5308894" y="3849175"/>
                    <a:pt x="5217080" y="4044661"/>
                  </a:cubicBezTo>
                  <a:cubicBezTo>
                    <a:pt x="5125492" y="4240712"/>
                    <a:pt x="4999233" y="4416660"/>
                    <a:pt x="4859649" y="4571265"/>
                  </a:cubicBezTo>
                  <a:cubicBezTo>
                    <a:pt x="4789856" y="4648850"/>
                    <a:pt x="4716563" y="4721578"/>
                    <a:pt x="4641802" y="4790806"/>
                  </a:cubicBezTo>
                  <a:cubicBezTo>
                    <a:pt x="4567040" y="4860033"/>
                    <a:pt x="4491263" y="4926664"/>
                    <a:pt x="4414695" y="4990358"/>
                  </a:cubicBezTo>
                  <a:cubicBezTo>
                    <a:pt x="4261897" y="5118310"/>
                    <a:pt x="4105711" y="5234969"/>
                    <a:pt x="3953365" y="5349935"/>
                  </a:cubicBezTo>
                  <a:lnTo>
                    <a:pt x="3837271" y="5437683"/>
                  </a:lnTo>
                  <a:cubicBezTo>
                    <a:pt x="3797970" y="5467159"/>
                    <a:pt x="3758331" y="5496860"/>
                    <a:pt x="3718014" y="5525996"/>
                  </a:cubicBezTo>
                  <a:cubicBezTo>
                    <a:pt x="3677810" y="5555246"/>
                    <a:pt x="3637154" y="5584382"/>
                    <a:pt x="3595821" y="5613180"/>
                  </a:cubicBezTo>
                  <a:cubicBezTo>
                    <a:pt x="3554375" y="5641752"/>
                    <a:pt x="3512590" y="5670098"/>
                    <a:pt x="3469788" y="5697880"/>
                  </a:cubicBezTo>
                  <a:cubicBezTo>
                    <a:pt x="3384637" y="5753555"/>
                    <a:pt x="3296776" y="5807537"/>
                    <a:pt x="3205188" y="5856889"/>
                  </a:cubicBezTo>
                  <a:cubicBezTo>
                    <a:pt x="3113712" y="5906466"/>
                    <a:pt x="3019075" y="5952542"/>
                    <a:pt x="2920598" y="5992069"/>
                  </a:cubicBezTo>
                  <a:cubicBezTo>
                    <a:pt x="2724547" y="6072251"/>
                    <a:pt x="2513928" y="6126346"/>
                    <a:pt x="2301276" y="6147577"/>
                  </a:cubicBezTo>
                  <a:cubicBezTo>
                    <a:pt x="2248085" y="6152659"/>
                    <a:pt x="2194893" y="6156498"/>
                    <a:pt x="2141815" y="6157628"/>
                  </a:cubicBezTo>
                  <a:lnTo>
                    <a:pt x="2101950" y="6158531"/>
                  </a:lnTo>
                  <a:cubicBezTo>
                    <a:pt x="2088737" y="6158644"/>
                    <a:pt x="2075411" y="6158306"/>
                    <a:pt x="2062198" y="6158306"/>
                  </a:cubicBezTo>
                  <a:lnTo>
                    <a:pt x="2022558" y="6157853"/>
                  </a:lnTo>
                  <a:lnTo>
                    <a:pt x="1984048" y="6156385"/>
                  </a:lnTo>
                  <a:cubicBezTo>
                    <a:pt x="1881506" y="6153111"/>
                    <a:pt x="1778737" y="6144979"/>
                    <a:pt x="1676420" y="6131879"/>
                  </a:cubicBezTo>
                  <a:cubicBezTo>
                    <a:pt x="1573991" y="6119457"/>
                    <a:pt x="1471787" y="6101613"/>
                    <a:pt x="1370712" y="6077898"/>
                  </a:cubicBezTo>
                  <a:cubicBezTo>
                    <a:pt x="1269751" y="6053955"/>
                    <a:pt x="1169579" y="6025610"/>
                    <a:pt x="1070425" y="5993311"/>
                  </a:cubicBezTo>
                  <a:cubicBezTo>
                    <a:pt x="872454" y="5928149"/>
                    <a:pt x="676742" y="5847064"/>
                    <a:pt x="495598" y="5738987"/>
                  </a:cubicBezTo>
                  <a:cubicBezTo>
                    <a:pt x="314342" y="5631136"/>
                    <a:pt x="152509" y="5494375"/>
                    <a:pt x="11118" y="5343046"/>
                  </a:cubicBezTo>
                  <a:lnTo>
                    <a:pt x="0" y="5330343"/>
                  </a:lnTo>
                  <a:lnTo>
                    <a:pt x="0" y="4710800"/>
                  </a:lnTo>
                  <a:lnTo>
                    <a:pt x="122158" y="4852227"/>
                  </a:lnTo>
                  <a:cubicBezTo>
                    <a:pt x="184751" y="4920058"/>
                    <a:pt x="248841" y="4985558"/>
                    <a:pt x="313438" y="5049308"/>
                  </a:cubicBezTo>
                  <a:cubicBezTo>
                    <a:pt x="378374" y="5112776"/>
                    <a:pt x="444440" y="5174099"/>
                    <a:pt x="512086" y="5232936"/>
                  </a:cubicBezTo>
                  <a:cubicBezTo>
                    <a:pt x="579733" y="5291775"/>
                    <a:pt x="648622" y="5348692"/>
                    <a:pt x="720108" y="5402222"/>
                  </a:cubicBezTo>
                  <a:cubicBezTo>
                    <a:pt x="862516" y="5509508"/>
                    <a:pt x="1016104" y="5605388"/>
                    <a:pt x="1184825" y="5669985"/>
                  </a:cubicBezTo>
                  <a:cubicBezTo>
                    <a:pt x="1268960" y="5702284"/>
                    <a:pt x="1356144" y="5727016"/>
                    <a:pt x="1444796" y="5745650"/>
                  </a:cubicBezTo>
                  <a:cubicBezTo>
                    <a:pt x="1467043" y="5750054"/>
                    <a:pt x="1489065" y="5755137"/>
                    <a:pt x="1511426" y="5758976"/>
                  </a:cubicBezTo>
                  <a:lnTo>
                    <a:pt x="1578621" y="5770157"/>
                  </a:lnTo>
                  <a:cubicBezTo>
                    <a:pt x="1623681" y="5776142"/>
                    <a:pt x="1668741" y="5782466"/>
                    <a:pt x="1714253" y="5786193"/>
                  </a:cubicBezTo>
                  <a:cubicBezTo>
                    <a:pt x="1736952" y="5788339"/>
                    <a:pt x="1759652" y="5790371"/>
                    <a:pt x="1782464" y="5791387"/>
                  </a:cubicBezTo>
                  <a:cubicBezTo>
                    <a:pt x="1805276" y="5792517"/>
                    <a:pt x="1827976" y="5794324"/>
                    <a:pt x="1850901" y="5795001"/>
                  </a:cubicBezTo>
                  <a:lnTo>
                    <a:pt x="1919564" y="5796583"/>
                  </a:lnTo>
                  <a:cubicBezTo>
                    <a:pt x="1942376" y="5797147"/>
                    <a:pt x="1965415" y="5796356"/>
                    <a:pt x="1988340" y="5796244"/>
                  </a:cubicBezTo>
                  <a:lnTo>
                    <a:pt x="2022784" y="5795905"/>
                  </a:lnTo>
                  <a:cubicBezTo>
                    <a:pt x="2033965" y="5795567"/>
                    <a:pt x="2044919" y="5794888"/>
                    <a:pt x="2055986" y="5794437"/>
                  </a:cubicBezTo>
                  <a:cubicBezTo>
                    <a:pt x="2067054" y="5793872"/>
                    <a:pt x="2078121" y="5793533"/>
                    <a:pt x="2089076" y="5792743"/>
                  </a:cubicBezTo>
                  <a:lnTo>
                    <a:pt x="2122052" y="5790032"/>
                  </a:lnTo>
                  <a:cubicBezTo>
                    <a:pt x="2165983" y="5786531"/>
                    <a:pt x="2209575" y="5780659"/>
                    <a:pt x="2252828" y="5773883"/>
                  </a:cubicBezTo>
                  <a:cubicBezTo>
                    <a:pt x="2425953" y="5745198"/>
                    <a:pt x="2592416" y="5689071"/>
                    <a:pt x="2750973" y="5610357"/>
                  </a:cubicBezTo>
                  <a:cubicBezTo>
                    <a:pt x="2910095" y="5532546"/>
                    <a:pt x="3061537" y="5432940"/>
                    <a:pt x="3211173" y="5323621"/>
                  </a:cubicBezTo>
                  <a:cubicBezTo>
                    <a:pt x="3248554" y="5296404"/>
                    <a:pt x="3285709" y="5268059"/>
                    <a:pt x="3322750" y="5239374"/>
                  </a:cubicBezTo>
                  <a:cubicBezTo>
                    <a:pt x="3360018" y="5210802"/>
                    <a:pt x="3397173" y="5181778"/>
                    <a:pt x="3434328" y="5152303"/>
                  </a:cubicBezTo>
                  <a:lnTo>
                    <a:pt x="3660306" y="4971611"/>
                  </a:lnTo>
                  <a:cubicBezTo>
                    <a:pt x="3815362" y="4848627"/>
                    <a:pt x="3971886" y="4734114"/>
                    <a:pt x="4124797" y="4621859"/>
                  </a:cubicBezTo>
                  <a:cubicBezTo>
                    <a:pt x="4277594" y="4509604"/>
                    <a:pt x="4424633" y="4396220"/>
                    <a:pt x="4557554" y="4274027"/>
                  </a:cubicBezTo>
                  <a:cubicBezTo>
                    <a:pt x="4690476" y="4152060"/>
                    <a:pt x="4810523" y="4022074"/>
                    <a:pt x="4903579" y="3875375"/>
                  </a:cubicBezTo>
                  <a:cubicBezTo>
                    <a:pt x="4950107" y="3802082"/>
                    <a:pt x="4989860" y="3724836"/>
                    <a:pt x="5021481" y="3643638"/>
                  </a:cubicBezTo>
                  <a:cubicBezTo>
                    <a:pt x="5053328" y="3562552"/>
                    <a:pt x="5076253" y="3477627"/>
                    <a:pt x="5093306" y="3390443"/>
                  </a:cubicBezTo>
                  <a:cubicBezTo>
                    <a:pt x="5101776" y="3346851"/>
                    <a:pt x="5108552" y="3302468"/>
                    <a:pt x="5113182" y="3257634"/>
                  </a:cubicBezTo>
                  <a:cubicBezTo>
                    <a:pt x="5114537" y="3246454"/>
                    <a:pt x="5115441" y="3235161"/>
                    <a:pt x="5116457" y="3223980"/>
                  </a:cubicBezTo>
                  <a:cubicBezTo>
                    <a:pt x="5117360" y="3212687"/>
                    <a:pt x="5118490" y="3201620"/>
                    <a:pt x="5118941" y="3189649"/>
                  </a:cubicBezTo>
                  <a:lnTo>
                    <a:pt x="5122555" y="3118727"/>
                  </a:lnTo>
                  <a:cubicBezTo>
                    <a:pt x="5125830" y="3024090"/>
                    <a:pt x="5123798" y="2929340"/>
                    <a:pt x="5116344" y="2835154"/>
                  </a:cubicBezTo>
                  <a:cubicBezTo>
                    <a:pt x="5109116" y="2740855"/>
                    <a:pt x="5095226" y="2647347"/>
                    <a:pt x="5076479" y="2555081"/>
                  </a:cubicBezTo>
                  <a:cubicBezTo>
                    <a:pt x="5057506" y="2462815"/>
                    <a:pt x="5033791" y="2371792"/>
                    <a:pt x="5008832" y="2281785"/>
                  </a:cubicBezTo>
                  <a:cubicBezTo>
                    <a:pt x="4959029" y="2101657"/>
                    <a:pt x="4904031" y="1923901"/>
                    <a:pt x="4834126" y="1751566"/>
                  </a:cubicBezTo>
                  <a:cubicBezTo>
                    <a:pt x="4799117" y="1665512"/>
                    <a:pt x="4760042" y="1581038"/>
                    <a:pt x="4715095" y="1499840"/>
                  </a:cubicBezTo>
                  <a:cubicBezTo>
                    <a:pt x="4704141" y="1479399"/>
                    <a:pt x="4692057" y="1459523"/>
                    <a:pt x="4680425" y="1439534"/>
                  </a:cubicBezTo>
                  <a:cubicBezTo>
                    <a:pt x="4668454" y="1419658"/>
                    <a:pt x="4656031" y="1400121"/>
                    <a:pt x="4643947" y="1380357"/>
                  </a:cubicBezTo>
                  <a:lnTo>
                    <a:pt x="4605325" y="1322536"/>
                  </a:lnTo>
                  <a:lnTo>
                    <a:pt x="4565008" y="1265957"/>
                  </a:lnTo>
                  <a:cubicBezTo>
                    <a:pt x="4454673" y="1117225"/>
                    <a:pt x="4325139" y="984190"/>
                    <a:pt x="4183296" y="867644"/>
                  </a:cubicBezTo>
                  <a:cubicBezTo>
                    <a:pt x="4041792" y="750759"/>
                    <a:pt x="3888090" y="649119"/>
                    <a:pt x="3723774" y="567469"/>
                  </a:cubicBezTo>
                  <a:cubicBezTo>
                    <a:pt x="3559570" y="485593"/>
                    <a:pt x="3385767" y="422803"/>
                    <a:pt x="3206656" y="378985"/>
                  </a:cubicBezTo>
                  <a:cubicBezTo>
                    <a:pt x="3027545" y="335054"/>
                    <a:pt x="2843465" y="309757"/>
                    <a:pt x="2657917" y="300836"/>
                  </a:cubicBezTo>
                  <a:cubicBezTo>
                    <a:pt x="2472030" y="291462"/>
                    <a:pt x="2286369" y="297674"/>
                    <a:pt x="2101837" y="320712"/>
                  </a:cubicBezTo>
                  <a:cubicBezTo>
                    <a:pt x="1917418" y="343863"/>
                    <a:pt x="1734694" y="382599"/>
                    <a:pt x="1556034" y="435451"/>
                  </a:cubicBezTo>
                  <a:cubicBezTo>
                    <a:pt x="1377262" y="488078"/>
                    <a:pt x="1202894" y="556176"/>
                    <a:pt x="1033947" y="635116"/>
                  </a:cubicBezTo>
                  <a:cubicBezTo>
                    <a:pt x="695037" y="791301"/>
                    <a:pt x="378600" y="998420"/>
                    <a:pt x="101012" y="1248565"/>
                  </a:cubicBezTo>
                  <a:lnTo>
                    <a:pt x="0" y="1348112"/>
                  </a:lnTo>
                  <a:lnTo>
                    <a:pt x="0" y="968874"/>
                  </a:lnTo>
                  <a:lnTo>
                    <a:pt x="138873" y="845566"/>
                  </a:lnTo>
                  <a:cubicBezTo>
                    <a:pt x="217050" y="781674"/>
                    <a:pt x="297797" y="720945"/>
                    <a:pt x="380746" y="663462"/>
                  </a:cubicBezTo>
                  <a:cubicBezTo>
                    <a:pt x="546869" y="548609"/>
                    <a:pt x="721689" y="446293"/>
                    <a:pt x="904188" y="359222"/>
                  </a:cubicBezTo>
                  <a:cubicBezTo>
                    <a:pt x="1269637" y="186322"/>
                    <a:pt x="1663094" y="72034"/>
                    <a:pt x="2066151" y="23699"/>
                  </a:cubicBezTo>
                  <a:cubicBezTo>
                    <a:pt x="2166887" y="11785"/>
                    <a:pt x="2268356" y="4388"/>
                    <a:pt x="2369925" y="14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6C2FC79-B4AC-4A12-B637-0890FE6F2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73734"/>
              <a:ext cx="5364004" cy="6074639"/>
            </a:xfrm>
            <a:custGeom>
              <a:avLst/>
              <a:gdLst>
                <a:gd name="connsiteX0" fmla="*/ 2548484 w 5364004"/>
                <a:gd name="connsiteY0" fmla="*/ 0 h 6074639"/>
                <a:gd name="connsiteX1" fmla="*/ 5364004 w 5364004"/>
                <a:gd name="connsiteY1" fmla="*/ 3182664 h 6074639"/>
                <a:gd name="connsiteX2" fmla="*/ 3886170 w 5364004"/>
                <a:gd name="connsiteY2" fmla="*/ 5260508 h 6074639"/>
                <a:gd name="connsiteX3" fmla="*/ 2075975 w 5364004"/>
                <a:gd name="connsiteY3" fmla="*/ 6074639 h 6074639"/>
                <a:gd name="connsiteX4" fmla="*/ 21919 w 5364004"/>
                <a:gd name="connsiteY4" fmla="*/ 5139637 h 6074639"/>
                <a:gd name="connsiteX5" fmla="*/ 0 w 5364004"/>
                <a:gd name="connsiteY5" fmla="*/ 5113592 h 6074639"/>
                <a:gd name="connsiteX6" fmla="*/ 0 w 5364004"/>
                <a:gd name="connsiteY6" fmla="*/ 4169527 h 6074639"/>
                <a:gd name="connsiteX7" fmla="*/ 45364 w 5364004"/>
                <a:gd name="connsiteY7" fmla="*/ 4232131 h 6074639"/>
                <a:gd name="connsiteX8" fmla="*/ 149459 w 5364004"/>
                <a:gd name="connsiteY8" fmla="*/ 4381216 h 6074639"/>
                <a:gd name="connsiteX9" fmla="*/ 2075975 w 5364004"/>
                <a:gd name="connsiteY9" fmla="*/ 5509977 h 6074639"/>
                <a:gd name="connsiteX10" fmla="*/ 3538451 w 5364004"/>
                <a:gd name="connsiteY10" fmla="*/ 4815555 h 6074639"/>
                <a:gd name="connsiteX11" fmla="*/ 3716432 w 5364004"/>
                <a:gd name="connsiteY11" fmla="*/ 4677664 h 6074639"/>
                <a:gd name="connsiteX12" fmla="*/ 4525932 w 5364004"/>
                <a:gd name="connsiteY12" fmla="*/ 3956816 h 6074639"/>
                <a:gd name="connsiteX13" fmla="*/ 4799342 w 5364004"/>
                <a:gd name="connsiteY13" fmla="*/ 3182664 h 6074639"/>
                <a:gd name="connsiteX14" fmla="*/ 4185667 w 5364004"/>
                <a:gd name="connsiteY14" fmla="*/ 1295110 h 6074639"/>
                <a:gd name="connsiteX15" fmla="*/ 3495197 w 5364004"/>
                <a:gd name="connsiteY15" fmla="*/ 762181 h 6074639"/>
                <a:gd name="connsiteX16" fmla="*/ 2548484 w 5364004"/>
                <a:gd name="connsiteY16" fmla="*/ 564663 h 6074639"/>
                <a:gd name="connsiteX17" fmla="*/ 1443440 w 5364004"/>
                <a:gd name="connsiteY17" fmla="*/ 777089 h 6074639"/>
                <a:gd name="connsiteX18" fmla="*/ 461830 w 5364004"/>
                <a:gd name="connsiteY18" fmla="*/ 1360949 h 6074639"/>
                <a:gd name="connsiteX19" fmla="*/ 73272 w 5364004"/>
                <a:gd name="connsiteY19" fmla="*/ 1759206 h 6074639"/>
                <a:gd name="connsiteX20" fmla="*/ 0 w 5364004"/>
                <a:gd name="connsiteY20" fmla="*/ 1859770 h 6074639"/>
                <a:gd name="connsiteX21" fmla="*/ 0 w 5364004"/>
                <a:gd name="connsiteY21" fmla="*/ 1020639 h 6074639"/>
                <a:gd name="connsiteX22" fmla="*/ 94433 w 5364004"/>
                <a:gd name="connsiteY22" fmla="*/ 932159 h 6074639"/>
                <a:gd name="connsiteX23" fmla="*/ 2548484 w 5364004"/>
                <a:gd name="connsiteY23" fmla="*/ 0 h 60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64004" h="6074639">
                  <a:moveTo>
                    <a:pt x="2548484" y="0"/>
                  </a:moveTo>
                  <a:cubicBezTo>
                    <a:pt x="4313619" y="0"/>
                    <a:pt x="5364004" y="1424869"/>
                    <a:pt x="5364004" y="3182664"/>
                  </a:cubicBezTo>
                  <a:cubicBezTo>
                    <a:pt x="5364004" y="4199734"/>
                    <a:pt x="4631750" y="4677890"/>
                    <a:pt x="3886170" y="5260508"/>
                  </a:cubicBezTo>
                  <a:cubicBezTo>
                    <a:pt x="3343077" y="5684909"/>
                    <a:pt x="2819861" y="6074639"/>
                    <a:pt x="2075975" y="6074639"/>
                  </a:cubicBezTo>
                  <a:cubicBezTo>
                    <a:pt x="1179686" y="6074639"/>
                    <a:pt x="538816" y="5724911"/>
                    <a:pt x="21919" y="5139637"/>
                  </a:cubicBezTo>
                  <a:lnTo>
                    <a:pt x="0" y="5113592"/>
                  </a:lnTo>
                  <a:lnTo>
                    <a:pt x="0" y="4169527"/>
                  </a:lnTo>
                  <a:lnTo>
                    <a:pt x="45364" y="4232131"/>
                  </a:lnTo>
                  <a:cubicBezTo>
                    <a:pt x="79610" y="4280001"/>
                    <a:pt x="114337" y="4329437"/>
                    <a:pt x="149459" y="4381216"/>
                  </a:cubicBezTo>
                  <a:cubicBezTo>
                    <a:pt x="686227" y="5172421"/>
                    <a:pt x="1262409" y="5509977"/>
                    <a:pt x="2075975" y="5509977"/>
                  </a:cubicBezTo>
                  <a:cubicBezTo>
                    <a:pt x="2609920" y="5509977"/>
                    <a:pt x="3001682" y="5234986"/>
                    <a:pt x="3538451" y="4815555"/>
                  </a:cubicBezTo>
                  <a:cubicBezTo>
                    <a:pt x="3598418" y="4768688"/>
                    <a:pt x="3658385" y="4722385"/>
                    <a:pt x="3716432" y="4677664"/>
                  </a:cubicBezTo>
                  <a:cubicBezTo>
                    <a:pt x="4031062" y="4434972"/>
                    <a:pt x="4328187" y="4205719"/>
                    <a:pt x="4525932" y="3956816"/>
                  </a:cubicBezTo>
                  <a:cubicBezTo>
                    <a:pt x="4714982" y="3718867"/>
                    <a:pt x="4799342" y="3480128"/>
                    <a:pt x="4799342" y="3182664"/>
                  </a:cubicBezTo>
                  <a:cubicBezTo>
                    <a:pt x="4799342" y="2437196"/>
                    <a:pt x="4581382" y="1766829"/>
                    <a:pt x="4185667" y="1295110"/>
                  </a:cubicBezTo>
                  <a:cubicBezTo>
                    <a:pt x="3991988" y="1064389"/>
                    <a:pt x="3759685" y="885052"/>
                    <a:pt x="3495197" y="762181"/>
                  </a:cubicBezTo>
                  <a:cubicBezTo>
                    <a:pt x="3212979" y="631180"/>
                    <a:pt x="2894509" y="564663"/>
                    <a:pt x="2548484" y="564663"/>
                  </a:cubicBezTo>
                  <a:cubicBezTo>
                    <a:pt x="2181567" y="564663"/>
                    <a:pt x="1809680" y="636036"/>
                    <a:pt x="1443440" y="777089"/>
                  </a:cubicBezTo>
                  <a:cubicBezTo>
                    <a:pt x="1086912" y="914189"/>
                    <a:pt x="747550" y="1116112"/>
                    <a:pt x="461830" y="1360949"/>
                  </a:cubicBezTo>
                  <a:cubicBezTo>
                    <a:pt x="316486" y="1485458"/>
                    <a:pt x="186699" y="1618549"/>
                    <a:pt x="73272" y="1759206"/>
                  </a:cubicBezTo>
                  <a:lnTo>
                    <a:pt x="0" y="1859770"/>
                  </a:lnTo>
                  <a:lnTo>
                    <a:pt x="0" y="1020639"/>
                  </a:lnTo>
                  <a:lnTo>
                    <a:pt x="94433" y="932159"/>
                  </a:lnTo>
                  <a:cubicBezTo>
                    <a:pt x="766607" y="356217"/>
                    <a:pt x="1660722" y="0"/>
                    <a:pt x="2548484"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9BFB0BB-FC0A-4853-98D3-409497366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73734"/>
              <a:ext cx="5364004" cy="6074639"/>
            </a:xfrm>
            <a:custGeom>
              <a:avLst/>
              <a:gdLst>
                <a:gd name="connsiteX0" fmla="*/ 2548484 w 5364004"/>
                <a:gd name="connsiteY0" fmla="*/ 0 h 6074639"/>
                <a:gd name="connsiteX1" fmla="*/ 5364004 w 5364004"/>
                <a:gd name="connsiteY1" fmla="*/ 3182664 h 6074639"/>
                <a:gd name="connsiteX2" fmla="*/ 3886170 w 5364004"/>
                <a:gd name="connsiteY2" fmla="*/ 5260508 h 6074639"/>
                <a:gd name="connsiteX3" fmla="*/ 2075975 w 5364004"/>
                <a:gd name="connsiteY3" fmla="*/ 6074639 h 6074639"/>
                <a:gd name="connsiteX4" fmla="*/ 21919 w 5364004"/>
                <a:gd name="connsiteY4" fmla="*/ 5139637 h 6074639"/>
                <a:gd name="connsiteX5" fmla="*/ 0 w 5364004"/>
                <a:gd name="connsiteY5" fmla="*/ 5113592 h 6074639"/>
                <a:gd name="connsiteX6" fmla="*/ 0 w 5364004"/>
                <a:gd name="connsiteY6" fmla="*/ 3976968 h 6074639"/>
                <a:gd name="connsiteX7" fmla="*/ 35397 w 5364004"/>
                <a:gd name="connsiteY7" fmla="*/ 4025931 h 6074639"/>
                <a:gd name="connsiteX8" fmla="*/ 242967 w 5364004"/>
                <a:gd name="connsiteY8" fmla="*/ 4317861 h 6074639"/>
                <a:gd name="connsiteX9" fmla="*/ 1034850 w 5364004"/>
                <a:gd name="connsiteY9" fmla="*/ 5126232 h 6074639"/>
                <a:gd name="connsiteX10" fmla="*/ 2075975 w 5364004"/>
                <a:gd name="connsiteY10" fmla="*/ 5397044 h 6074639"/>
                <a:gd name="connsiteX11" fmla="*/ 2745664 w 5364004"/>
                <a:gd name="connsiteY11" fmla="*/ 5224596 h 6074639"/>
                <a:gd name="connsiteX12" fmla="*/ 3468884 w 5364004"/>
                <a:gd name="connsiteY12" fmla="*/ 4726677 h 6074639"/>
                <a:gd name="connsiteX13" fmla="*/ 3647430 w 5364004"/>
                <a:gd name="connsiteY13" fmla="*/ 4588334 h 6074639"/>
                <a:gd name="connsiteX14" fmla="*/ 4437506 w 5364004"/>
                <a:gd name="connsiteY14" fmla="*/ 3886572 h 6074639"/>
                <a:gd name="connsiteX15" fmla="*/ 4686409 w 5364004"/>
                <a:gd name="connsiteY15" fmla="*/ 3182664 h 6074639"/>
                <a:gd name="connsiteX16" fmla="*/ 4099047 w 5364004"/>
                <a:gd name="connsiteY16" fmla="*/ 1367726 h 6074639"/>
                <a:gd name="connsiteX17" fmla="*/ 3447540 w 5364004"/>
                <a:gd name="connsiteY17" fmla="*/ 864611 h 6074639"/>
                <a:gd name="connsiteX18" fmla="*/ 2548484 w 5364004"/>
                <a:gd name="connsiteY18" fmla="*/ 677595 h 6074639"/>
                <a:gd name="connsiteX19" fmla="*/ 1483982 w 5364004"/>
                <a:gd name="connsiteY19" fmla="*/ 882455 h 6074639"/>
                <a:gd name="connsiteX20" fmla="*/ 535349 w 5364004"/>
                <a:gd name="connsiteY20" fmla="*/ 1446665 h 6074639"/>
                <a:gd name="connsiteX21" fmla="*/ 10097 w 5364004"/>
                <a:gd name="connsiteY21" fmla="*/ 2038206 h 6074639"/>
                <a:gd name="connsiteX22" fmla="*/ 0 w 5364004"/>
                <a:gd name="connsiteY22" fmla="*/ 2055433 h 6074639"/>
                <a:gd name="connsiteX23" fmla="*/ 0 w 5364004"/>
                <a:gd name="connsiteY23" fmla="*/ 1020639 h 6074639"/>
                <a:gd name="connsiteX24" fmla="*/ 94433 w 5364004"/>
                <a:gd name="connsiteY24" fmla="*/ 932159 h 6074639"/>
                <a:gd name="connsiteX25" fmla="*/ 2548484 w 5364004"/>
                <a:gd name="connsiteY25" fmla="*/ 0 h 60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64004" h="6074639">
                  <a:moveTo>
                    <a:pt x="2548484" y="0"/>
                  </a:moveTo>
                  <a:cubicBezTo>
                    <a:pt x="4313619" y="0"/>
                    <a:pt x="5364004" y="1424869"/>
                    <a:pt x="5364004" y="3182664"/>
                  </a:cubicBezTo>
                  <a:cubicBezTo>
                    <a:pt x="5364004" y="4199734"/>
                    <a:pt x="4631750" y="4677890"/>
                    <a:pt x="3886170" y="5260508"/>
                  </a:cubicBezTo>
                  <a:cubicBezTo>
                    <a:pt x="3343077" y="5684909"/>
                    <a:pt x="2819861" y="6074639"/>
                    <a:pt x="2075975" y="6074639"/>
                  </a:cubicBezTo>
                  <a:cubicBezTo>
                    <a:pt x="1179686" y="6074639"/>
                    <a:pt x="538816" y="5724911"/>
                    <a:pt x="21919" y="5139637"/>
                  </a:cubicBezTo>
                  <a:lnTo>
                    <a:pt x="0" y="5113592"/>
                  </a:lnTo>
                  <a:lnTo>
                    <a:pt x="0" y="3976968"/>
                  </a:lnTo>
                  <a:lnTo>
                    <a:pt x="35397" y="4025931"/>
                  </a:lnTo>
                  <a:cubicBezTo>
                    <a:pt x="102366" y="4117745"/>
                    <a:pt x="171594" y="4212721"/>
                    <a:pt x="242967" y="4317861"/>
                  </a:cubicBezTo>
                  <a:cubicBezTo>
                    <a:pt x="495371" y="4689861"/>
                    <a:pt x="754326" y="4954349"/>
                    <a:pt x="1034850" y="5126232"/>
                  </a:cubicBezTo>
                  <a:cubicBezTo>
                    <a:pt x="1332201" y="5308505"/>
                    <a:pt x="1672806" y="5397044"/>
                    <a:pt x="2075975" y="5397044"/>
                  </a:cubicBezTo>
                  <a:cubicBezTo>
                    <a:pt x="2304776" y="5397044"/>
                    <a:pt x="2517541" y="5342272"/>
                    <a:pt x="2745664" y="5224596"/>
                  </a:cubicBezTo>
                  <a:cubicBezTo>
                    <a:pt x="2979886" y="5103758"/>
                    <a:pt x="3211737" y="4927584"/>
                    <a:pt x="3468884" y="4726677"/>
                  </a:cubicBezTo>
                  <a:cubicBezTo>
                    <a:pt x="3529190" y="4679584"/>
                    <a:pt x="3589270" y="4633169"/>
                    <a:pt x="3647430" y="4588334"/>
                  </a:cubicBezTo>
                  <a:cubicBezTo>
                    <a:pt x="3956414" y="4349934"/>
                    <a:pt x="4248231" y="4124747"/>
                    <a:pt x="4437506" y="3886572"/>
                  </a:cubicBezTo>
                  <a:cubicBezTo>
                    <a:pt x="4611987" y="3667031"/>
                    <a:pt x="4686409" y="3456525"/>
                    <a:pt x="4686409" y="3182664"/>
                  </a:cubicBezTo>
                  <a:cubicBezTo>
                    <a:pt x="4686409" y="2463735"/>
                    <a:pt x="4477823" y="1819117"/>
                    <a:pt x="4099047" y="1367726"/>
                  </a:cubicBezTo>
                  <a:cubicBezTo>
                    <a:pt x="3916097" y="1149766"/>
                    <a:pt x="3697008" y="980480"/>
                    <a:pt x="3447540" y="864611"/>
                  </a:cubicBezTo>
                  <a:cubicBezTo>
                    <a:pt x="3180454" y="740498"/>
                    <a:pt x="2877908" y="677595"/>
                    <a:pt x="2548484" y="677595"/>
                  </a:cubicBezTo>
                  <a:cubicBezTo>
                    <a:pt x="2200426" y="677595"/>
                    <a:pt x="1832266" y="748404"/>
                    <a:pt x="1483982" y="882455"/>
                  </a:cubicBezTo>
                  <a:cubicBezTo>
                    <a:pt x="1139425" y="1015037"/>
                    <a:pt x="811356" y="1210185"/>
                    <a:pt x="535349" y="1446665"/>
                  </a:cubicBezTo>
                  <a:cubicBezTo>
                    <a:pt x="328598" y="1623772"/>
                    <a:pt x="150116" y="1825208"/>
                    <a:pt x="10097" y="2038206"/>
                  </a:cubicBezTo>
                  <a:lnTo>
                    <a:pt x="0" y="2055433"/>
                  </a:lnTo>
                  <a:lnTo>
                    <a:pt x="0" y="1020639"/>
                  </a:lnTo>
                  <a:lnTo>
                    <a:pt x="94433" y="932159"/>
                  </a:lnTo>
                  <a:cubicBezTo>
                    <a:pt x="766607" y="356217"/>
                    <a:pt x="1660722" y="0"/>
                    <a:pt x="2548484"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43633C68-69D3-464E-9D2F-99E017CF3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69891"/>
              <a:ext cx="5409177" cy="6482325"/>
            </a:xfrm>
            <a:custGeom>
              <a:avLst/>
              <a:gdLst>
                <a:gd name="connsiteX0" fmla="*/ 2168015 w 5409177"/>
                <a:gd name="connsiteY0" fmla="*/ 0 h 6482325"/>
                <a:gd name="connsiteX1" fmla="*/ 5409177 w 5409177"/>
                <a:gd name="connsiteY1" fmla="*/ 3241163 h 6482325"/>
                <a:gd name="connsiteX2" fmla="*/ 2168015 w 5409177"/>
                <a:gd name="connsiteY2" fmla="*/ 6482325 h 6482325"/>
                <a:gd name="connsiteX3" fmla="*/ 106314 w 5409177"/>
                <a:gd name="connsiteY3" fmla="*/ 5742217 h 6482325"/>
                <a:gd name="connsiteX4" fmla="*/ 0 w 5409177"/>
                <a:gd name="connsiteY4" fmla="*/ 5645593 h 6482325"/>
                <a:gd name="connsiteX5" fmla="*/ 0 w 5409177"/>
                <a:gd name="connsiteY5" fmla="*/ 5278200 h 6482325"/>
                <a:gd name="connsiteX6" fmla="*/ 61824 w 5409177"/>
                <a:gd name="connsiteY6" fmla="*/ 5347778 h 6482325"/>
                <a:gd name="connsiteX7" fmla="*/ 163802 w 5409177"/>
                <a:gd name="connsiteY7" fmla="*/ 5453397 h 6482325"/>
                <a:gd name="connsiteX8" fmla="*/ 617000 w 5409177"/>
                <a:gd name="connsiteY8" fmla="*/ 5817379 h 6482325"/>
                <a:gd name="connsiteX9" fmla="*/ 866580 w 5409177"/>
                <a:gd name="connsiteY9" fmla="*/ 5953688 h 6482325"/>
                <a:gd name="connsiteX10" fmla="*/ 866806 w 5409177"/>
                <a:gd name="connsiteY10" fmla="*/ 5953801 h 6482325"/>
                <a:gd name="connsiteX11" fmla="*/ 867032 w 5409177"/>
                <a:gd name="connsiteY11" fmla="*/ 5953914 h 6482325"/>
                <a:gd name="connsiteX12" fmla="*/ 1130504 w 5409177"/>
                <a:gd name="connsiteY12" fmla="*/ 6056909 h 6482325"/>
                <a:gd name="connsiteX13" fmla="*/ 1405607 w 5409177"/>
                <a:gd name="connsiteY13" fmla="*/ 6128169 h 6482325"/>
                <a:gd name="connsiteX14" fmla="*/ 1545192 w 5409177"/>
                <a:gd name="connsiteY14" fmla="*/ 6151659 h 6482325"/>
                <a:gd name="connsiteX15" fmla="*/ 1685341 w 5409177"/>
                <a:gd name="connsiteY15" fmla="*/ 6167582 h 6482325"/>
                <a:gd name="connsiteX16" fmla="*/ 1975465 w 5409177"/>
                <a:gd name="connsiteY16" fmla="*/ 6180231 h 6482325"/>
                <a:gd name="connsiteX17" fmla="*/ 1990033 w 5409177"/>
                <a:gd name="connsiteY17" fmla="*/ 6180231 h 6482325"/>
                <a:gd name="connsiteX18" fmla="*/ 2009232 w 5409177"/>
                <a:gd name="connsiteY18" fmla="*/ 6180344 h 6482325"/>
                <a:gd name="connsiteX19" fmla="*/ 2046612 w 5409177"/>
                <a:gd name="connsiteY19" fmla="*/ 6179779 h 6482325"/>
                <a:gd name="connsiteX20" fmla="*/ 2046951 w 5409177"/>
                <a:gd name="connsiteY20" fmla="*/ 6179779 h 6482325"/>
                <a:gd name="connsiteX21" fmla="*/ 2047290 w 5409177"/>
                <a:gd name="connsiteY21" fmla="*/ 6179779 h 6482325"/>
                <a:gd name="connsiteX22" fmla="*/ 2082412 w 5409177"/>
                <a:gd name="connsiteY22" fmla="*/ 6178876 h 6482325"/>
                <a:gd name="connsiteX23" fmla="*/ 2117760 w 5409177"/>
                <a:gd name="connsiteY23" fmla="*/ 6177068 h 6482325"/>
                <a:gd name="connsiteX24" fmla="*/ 2256215 w 5409177"/>
                <a:gd name="connsiteY24" fmla="*/ 6164985 h 6482325"/>
                <a:gd name="connsiteX25" fmla="*/ 2791515 w 5409177"/>
                <a:gd name="connsiteY25" fmla="*/ 6020319 h 6482325"/>
                <a:gd name="connsiteX26" fmla="*/ 3045726 w 5409177"/>
                <a:gd name="connsiteY26" fmla="*/ 5894286 h 6482325"/>
                <a:gd name="connsiteX27" fmla="*/ 3292371 w 5409177"/>
                <a:gd name="connsiteY27" fmla="*/ 5740246 h 6482325"/>
                <a:gd name="connsiteX28" fmla="*/ 3533482 w 5409177"/>
                <a:gd name="connsiteY28" fmla="*/ 5565088 h 6482325"/>
                <a:gd name="connsiteX29" fmla="*/ 3652512 w 5409177"/>
                <a:gd name="connsiteY29" fmla="*/ 5472257 h 6482325"/>
                <a:gd name="connsiteX30" fmla="*/ 3773915 w 5409177"/>
                <a:gd name="connsiteY30" fmla="*/ 5375135 h 6482325"/>
                <a:gd name="connsiteX31" fmla="*/ 3978549 w 5409177"/>
                <a:gd name="connsiteY31" fmla="*/ 5214884 h 6482325"/>
                <a:gd name="connsiteX32" fmla="*/ 4260428 w 5409177"/>
                <a:gd name="connsiteY32" fmla="*/ 4992633 h 6482325"/>
                <a:gd name="connsiteX33" fmla="*/ 4698154 w 5409177"/>
                <a:gd name="connsiteY33" fmla="*/ 4594207 h 6482325"/>
                <a:gd name="connsiteX34" fmla="*/ 4879185 w 5409177"/>
                <a:gd name="connsiteY34" fmla="*/ 4374440 h 6482325"/>
                <a:gd name="connsiteX35" fmla="*/ 5022383 w 5409177"/>
                <a:gd name="connsiteY35" fmla="*/ 4135136 h 6482325"/>
                <a:gd name="connsiteX36" fmla="*/ 5172019 w 5409177"/>
                <a:gd name="connsiteY36" fmla="*/ 3599271 h 6482325"/>
                <a:gd name="connsiteX37" fmla="*/ 5180489 w 5409177"/>
                <a:gd name="connsiteY37" fmla="*/ 3456412 h 6482325"/>
                <a:gd name="connsiteX38" fmla="*/ 5180602 w 5409177"/>
                <a:gd name="connsiteY38" fmla="*/ 3450878 h 6482325"/>
                <a:gd name="connsiteX39" fmla="*/ 5180940 w 5409177"/>
                <a:gd name="connsiteY39" fmla="*/ 3382667 h 6482325"/>
                <a:gd name="connsiteX40" fmla="*/ 5180828 w 5409177"/>
                <a:gd name="connsiteY40" fmla="*/ 3361097 h 6482325"/>
                <a:gd name="connsiteX41" fmla="*/ 5180150 w 5409177"/>
                <a:gd name="connsiteY41" fmla="*/ 3307002 h 6482325"/>
                <a:gd name="connsiteX42" fmla="*/ 5165243 w 5409177"/>
                <a:gd name="connsiteY42" fmla="*/ 3005698 h 6482325"/>
                <a:gd name="connsiteX43" fmla="*/ 5074445 w 5409177"/>
                <a:gd name="connsiteY43" fmla="*/ 2409076 h 6482325"/>
                <a:gd name="connsiteX44" fmla="*/ 4891947 w 5409177"/>
                <a:gd name="connsiteY44" fmla="*/ 1834362 h 6482325"/>
                <a:gd name="connsiteX45" fmla="*/ 4831076 w 5409177"/>
                <a:gd name="connsiteY45" fmla="*/ 1696585 h 6482325"/>
                <a:gd name="connsiteX46" fmla="*/ 4763316 w 5409177"/>
                <a:gd name="connsiteY46" fmla="*/ 1561743 h 6482325"/>
                <a:gd name="connsiteX47" fmla="*/ 4608147 w 5409177"/>
                <a:gd name="connsiteY47" fmla="*/ 1303693 h 6482325"/>
                <a:gd name="connsiteX48" fmla="*/ 4221015 w 5409177"/>
                <a:gd name="connsiteY48" fmla="*/ 848123 h 6482325"/>
                <a:gd name="connsiteX49" fmla="*/ 3990632 w 5409177"/>
                <a:gd name="connsiteY49" fmla="*/ 659413 h 6482325"/>
                <a:gd name="connsiteX50" fmla="*/ 3738680 w 5409177"/>
                <a:gd name="connsiteY50" fmla="*/ 502098 h 6482325"/>
                <a:gd name="connsiteX51" fmla="*/ 3189150 w 5409177"/>
                <a:gd name="connsiteY51" fmla="*/ 289220 h 6482325"/>
                <a:gd name="connsiteX52" fmla="*/ 2901398 w 5409177"/>
                <a:gd name="connsiteY52" fmla="*/ 232867 h 6482325"/>
                <a:gd name="connsiteX53" fmla="*/ 2611162 w 5409177"/>
                <a:gd name="connsiteY53" fmla="*/ 207570 h 6482325"/>
                <a:gd name="connsiteX54" fmla="*/ 2484451 w 5409177"/>
                <a:gd name="connsiteY54" fmla="*/ 204860 h 6482325"/>
                <a:gd name="connsiteX55" fmla="*/ 2027414 w 5409177"/>
                <a:gd name="connsiteY55" fmla="*/ 238852 h 6482325"/>
                <a:gd name="connsiteX56" fmla="*/ 1740452 w 5409177"/>
                <a:gd name="connsiteY56" fmla="*/ 294867 h 6482325"/>
                <a:gd name="connsiteX57" fmla="*/ 1458686 w 5409177"/>
                <a:gd name="connsiteY57" fmla="*/ 375049 h 6482325"/>
                <a:gd name="connsiteX58" fmla="*/ 1183695 w 5409177"/>
                <a:gd name="connsiteY58" fmla="*/ 477366 h 6482325"/>
                <a:gd name="connsiteX59" fmla="*/ 916723 w 5409177"/>
                <a:gd name="connsiteY59" fmla="*/ 601140 h 6482325"/>
                <a:gd name="connsiteX60" fmla="*/ 410333 w 5409177"/>
                <a:gd name="connsiteY60" fmla="*/ 905154 h 6482325"/>
                <a:gd name="connsiteX61" fmla="*/ 290625 w 5409177"/>
                <a:gd name="connsiteY61" fmla="*/ 992677 h 6482325"/>
                <a:gd name="connsiteX62" fmla="*/ 290399 w 5409177"/>
                <a:gd name="connsiteY62" fmla="*/ 992902 h 6482325"/>
                <a:gd name="connsiteX63" fmla="*/ 290173 w 5409177"/>
                <a:gd name="connsiteY63" fmla="*/ 993128 h 6482325"/>
                <a:gd name="connsiteX64" fmla="*/ 241047 w 5409177"/>
                <a:gd name="connsiteY64" fmla="*/ 1030735 h 6482325"/>
                <a:gd name="connsiteX65" fmla="*/ 231109 w 5409177"/>
                <a:gd name="connsiteY65" fmla="*/ 1038527 h 6482325"/>
                <a:gd name="connsiteX66" fmla="*/ 173514 w 5409177"/>
                <a:gd name="connsiteY66" fmla="*/ 1084491 h 6482325"/>
                <a:gd name="connsiteX67" fmla="*/ 55330 w 5409177"/>
                <a:gd name="connsiteY67" fmla="*/ 1184549 h 6482325"/>
                <a:gd name="connsiteX68" fmla="*/ 0 w 5409177"/>
                <a:gd name="connsiteY68" fmla="*/ 1235015 h 6482325"/>
                <a:gd name="connsiteX69" fmla="*/ 0 w 5409177"/>
                <a:gd name="connsiteY69" fmla="*/ 836733 h 6482325"/>
                <a:gd name="connsiteX70" fmla="*/ 106314 w 5409177"/>
                <a:gd name="connsiteY70" fmla="*/ 740109 h 6482325"/>
                <a:gd name="connsiteX71" fmla="*/ 2168015 w 5409177"/>
                <a:gd name="connsiteY71" fmla="*/ 0 h 64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09177" h="6482325">
                  <a:moveTo>
                    <a:pt x="2168015" y="0"/>
                  </a:moveTo>
                  <a:cubicBezTo>
                    <a:pt x="3958108" y="0"/>
                    <a:pt x="5409177" y="1451070"/>
                    <a:pt x="5409177" y="3241163"/>
                  </a:cubicBezTo>
                  <a:cubicBezTo>
                    <a:pt x="5409177" y="5031256"/>
                    <a:pt x="3958108" y="6482325"/>
                    <a:pt x="2168015" y="6482325"/>
                  </a:cubicBezTo>
                  <a:cubicBezTo>
                    <a:pt x="1384849" y="6482325"/>
                    <a:pt x="666575" y="6204582"/>
                    <a:pt x="106314" y="5742217"/>
                  </a:cubicBezTo>
                  <a:lnTo>
                    <a:pt x="0" y="5645593"/>
                  </a:lnTo>
                  <a:lnTo>
                    <a:pt x="0" y="5278200"/>
                  </a:lnTo>
                  <a:lnTo>
                    <a:pt x="61824" y="5347778"/>
                  </a:lnTo>
                  <a:cubicBezTo>
                    <a:pt x="95675" y="5384339"/>
                    <a:pt x="129753" y="5419631"/>
                    <a:pt x="163802" y="5453397"/>
                  </a:cubicBezTo>
                  <a:cubicBezTo>
                    <a:pt x="308807" y="5596483"/>
                    <a:pt x="461379" y="5719015"/>
                    <a:pt x="617000" y="5817379"/>
                  </a:cubicBezTo>
                  <a:cubicBezTo>
                    <a:pt x="705087" y="5872603"/>
                    <a:pt x="786624" y="5917211"/>
                    <a:pt x="866580" y="5953688"/>
                  </a:cubicBezTo>
                  <a:lnTo>
                    <a:pt x="866806" y="5953801"/>
                  </a:lnTo>
                  <a:lnTo>
                    <a:pt x="867032" y="5953914"/>
                  </a:lnTo>
                  <a:cubicBezTo>
                    <a:pt x="948344" y="5992198"/>
                    <a:pt x="1036996" y="6026868"/>
                    <a:pt x="1130504" y="6056909"/>
                  </a:cubicBezTo>
                  <a:cubicBezTo>
                    <a:pt x="1216558" y="6084577"/>
                    <a:pt x="1309163" y="6108631"/>
                    <a:pt x="1405607" y="6128169"/>
                  </a:cubicBezTo>
                  <a:cubicBezTo>
                    <a:pt x="1449990" y="6136977"/>
                    <a:pt x="1497083" y="6144883"/>
                    <a:pt x="1545192" y="6151659"/>
                  </a:cubicBezTo>
                  <a:cubicBezTo>
                    <a:pt x="1590365" y="6157983"/>
                    <a:pt x="1637571" y="6163291"/>
                    <a:pt x="1685341" y="6167582"/>
                  </a:cubicBezTo>
                  <a:cubicBezTo>
                    <a:pt x="1776704" y="6175939"/>
                    <a:pt x="1871567" y="6180005"/>
                    <a:pt x="1975465" y="6180231"/>
                  </a:cubicBezTo>
                  <a:lnTo>
                    <a:pt x="1990033" y="6180231"/>
                  </a:lnTo>
                  <a:cubicBezTo>
                    <a:pt x="1996470" y="6180344"/>
                    <a:pt x="2002794" y="6180344"/>
                    <a:pt x="2009232" y="6180344"/>
                  </a:cubicBezTo>
                  <a:cubicBezTo>
                    <a:pt x="2024703" y="6180344"/>
                    <a:pt x="2036222" y="6180231"/>
                    <a:pt x="2046612" y="6179779"/>
                  </a:cubicBezTo>
                  <a:lnTo>
                    <a:pt x="2046951" y="6179779"/>
                  </a:lnTo>
                  <a:lnTo>
                    <a:pt x="2047290" y="6179779"/>
                  </a:lnTo>
                  <a:lnTo>
                    <a:pt x="2082412" y="6178876"/>
                  </a:lnTo>
                  <a:lnTo>
                    <a:pt x="2117760" y="6177068"/>
                  </a:lnTo>
                  <a:cubicBezTo>
                    <a:pt x="2157963" y="6175262"/>
                    <a:pt x="2200765" y="6171535"/>
                    <a:pt x="2256215" y="6164985"/>
                  </a:cubicBezTo>
                  <a:cubicBezTo>
                    <a:pt x="2436342" y="6142963"/>
                    <a:pt x="2616469" y="6094289"/>
                    <a:pt x="2791515" y="6020319"/>
                  </a:cubicBezTo>
                  <a:cubicBezTo>
                    <a:pt x="2871810" y="5986777"/>
                    <a:pt x="2954928" y="5945557"/>
                    <a:pt x="3045726" y="5894286"/>
                  </a:cubicBezTo>
                  <a:cubicBezTo>
                    <a:pt x="3123876" y="5850468"/>
                    <a:pt x="3204509" y="5800100"/>
                    <a:pt x="3292371" y="5740246"/>
                  </a:cubicBezTo>
                  <a:cubicBezTo>
                    <a:pt x="3364647" y="5691007"/>
                    <a:pt x="3441329" y="5635332"/>
                    <a:pt x="3533482" y="5565088"/>
                  </a:cubicBezTo>
                  <a:cubicBezTo>
                    <a:pt x="3573911" y="5534370"/>
                    <a:pt x="3614680" y="5502184"/>
                    <a:pt x="3652512" y="5472257"/>
                  </a:cubicBezTo>
                  <a:lnTo>
                    <a:pt x="3773915" y="5375135"/>
                  </a:lnTo>
                  <a:cubicBezTo>
                    <a:pt x="3842239" y="5320928"/>
                    <a:pt x="3911580" y="5267059"/>
                    <a:pt x="3978549" y="5214884"/>
                  </a:cubicBezTo>
                  <a:cubicBezTo>
                    <a:pt x="4071831" y="5142268"/>
                    <a:pt x="4168388" y="5067168"/>
                    <a:pt x="4260428" y="4992633"/>
                  </a:cubicBezTo>
                  <a:cubicBezTo>
                    <a:pt x="4447557" y="4841190"/>
                    <a:pt x="4582624" y="4718207"/>
                    <a:pt x="4698154" y="4594207"/>
                  </a:cubicBezTo>
                  <a:cubicBezTo>
                    <a:pt x="4768511" y="4518203"/>
                    <a:pt x="4827801" y="4446265"/>
                    <a:pt x="4879185" y="4374440"/>
                  </a:cubicBezTo>
                  <a:cubicBezTo>
                    <a:pt x="4937120" y="4292790"/>
                    <a:pt x="4983874" y="4214641"/>
                    <a:pt x="5022383" y="4135136"/>
                  </a:cubicBezTo>
                  <a:cubicBezTo>
                    <a:pt x="5102904" y="3970932"/>
                    <a:pt x="5153273" y="3790579"/>
                    <a:pt x="5172019" y="3599271"/>
                  </a:cubicBezTo>
                  <a:cubicBezTo>
                    <a:pt x="5176424" y="3553873"/>
                    <a:pt x="5179247" y="3505651"/>
                    <a:pt x="5180489" y="3456412"/>
                  </a:cubicBezTo>
                  <a:lnTo>
                    <a:pt x="5180602" y="3450878"/>
                  </a:lnTo>
                  <a:cubicBezTo>
                    <a:pt x="5180940" y="3428743"/>
                    <a:pt x="5181280" y="3406044"/>
                    <a:pt x="5180940" y="3382667"/>
                  </a:cubicBezTo>
                  <a:cubicBezTo>
                    <a:pt x="5180940" y="3375440"/>
                    <a:pt x="5180828" y="3368325"/>
                    <a:pt x="5180828" y="3361097"/>
                  </a:cubicBezTo>
                  <a:cubicBezTo>
                    <a:pt x="5180828" y="3343366"/>
                    <a:pt x="5180715" y="3325184"/>
                    <a:pt x="5180150" y="3307002"/>
                  </a:cubicBezTo>
                  <a:cubicBezTo>
                    <a:pt x="5178230" y="3204008"/>
                    <a:pt x="5173148" y="3102595"/>
                    <a:pt x="5165243" y="3005698"/>
                  </a:cubicBezTo>
                  <a:cubicBezTo>
                    <a:pt x="5147513" y="2795418"/>
                    <a:pt x="5117021" y="2594737"/>
                    <a:pt x="5074445" y="2409076"/>
                  </a:cubicBezTo>
                  <a:cubicBezTo>
                    <a:pt x="5027804" y="2206136"/>
                    <a:pt x="4966369" y="2012796"/>
                    <a:pt x="4891947" y="1834362"/>
                  </a:cubicBezTo>
                  <a:cubicBezTo>
                    <a:pt x="4872635" y="1787834"/>
                    <a:pt x="4852081" y="1741419"/>
                    <a:pt x="4831076" y="1696585"/>
                  </a:cubicBezTo>
                  <a:cubicBezTo>
                    <a:pt x="4810522" y="1653219"/>
                    <a:pt x="4787709" y="1607933"/>
                    <a:pt x="4763316" y="1561743"/>
                  </a:cubicBezTo>
                  <a:cubicBezTo>
                    <a:pt x="4717466" y="1475124"/>
                    <a:pt x="4665517" y="1388392"/>
                    <a:pt x="4608147" y="1303693"/>
                  </a:cubicBezTo>
                  <a:cubicBezTo>
                    <a:pt x="4496457" y="1136666"/>
                    <a:pt x="4366133" y="983303"/>
                    <a:pt x="4221015" y="848123"/>
                  </a:cubicBezTo>
                  <a:cubicBezTo>
                    <a:pt x="4147721" y="780364"/>
                    <a:pt x="4070137" y="716783"/>
                    <a:pt x="3990632" y="659413"/>
                  </a:cubicBezTo>
                  <a:cubicBezTo>
                    <a:pt x="3906159" y="599220"/>
                    <a:pt x="3821459" y="546367"/>
                    <a:pt x="3738680" y="502098"/>
                  </a:cubicBezTo>
                  <a:cubicBezTo>
                    <a:pt x="3569281" y="410397"/>
                    <a:pt x="3384411" y="338797"/>
                    <a:pt x="3189150" y="289220"/>
                  </a:cubicBezTo>
                  <a:cubicBezTo>
                    <a:pt x="3095868" y="265504"/>
                    <a:pt x="2999085" y="246532"/>
                    <a:pt x="2901398" y="232867"/>
                  </a:cubicBezTo>
                  <a:cubicBezTo>
                    <a:pt x="2806422" y="219654"/>
                    <a:pt x="2708848" y="211184"/>
                    <a:pt x="2611162" y="207570"/>
                  </a:cubicBezTo>
                  <a:cubicBezTo>
                    <a:pt x="2569151" y="205763"/>
                    <a:pt x="2526575" y="204860"/>
                    <a:pt x="2484451" y="204860"/>
                  </a:cubicBezTo>
                  <a:cubicBezTo>
                    <a:pt x="2333912" y="204860"/>
                    <a:pt x="2179985" y="216266"/>
                    <a:pt x="2027414" y="238852"/>
                  </a:cubicBezTo>
                  <a:cubicBezTo>
                    <a:pt x="1928146" y="254098"/>
                    <a:pt x="1831589" y="272958"/>
                    <a:pt x="1740452" y="294867"/>
                  </a:cubicBezTo>
                  <a:cubicBezTo>
                    <a:pt x="1642427" y="318808"/>
                    <a:pt x="1547563" y="345799"/>
                    <a:pt x="1458686" y="375049"/>
                  </a:cubicBezTo>
                  <a:cubicBezTo>
                    <a:pt x="1365742" y="405541"/>
                    <a:pt x="1273251" y="439985"/>
                    <a:pt x="1183695" y="477366"/>
                  </a:cubicBezTo>
                  <a:cubicBezTo>
                    <a:pt x="1093801" y="515085"/>
                    <a:pt x="1004019" y="556757"/>
                    <a:pt x="916723" y="601140"/>
                  </a:cubicBezTo>
                  <a:cubicBezTo>
                    <a:pt x="741226" y="690469"/>
                    <a:pt x="570810" y="792673"/>
                    <a:pt x="410333" y="905154"/>
                  </a:cubicBezTo>
                  <a:cubicBezTo>
                    <a:pt x="377244" y="928531"/>
                    <a:pt x="333765" y="959587"/>
                    <a:pt x="290625" y="992677"/>
                  </a:cubicBezTo>
                  <a:lnTo>
                    <a:pt x="290399" y="992902"/>
                  </a:lnTo>
                  <a:lnTo>
                    <a:pt x="290173" y="993128"/>
                  </a:lnTo>
                  <a:cubicBezTo>
                    <a:pt x="273685" y="1005325"/>
                    <a:pt x="257084" y="1018199"/>
                    <a:pt x="241047" y="1030735"/>
                  </a:cubicBezTo>
                  <a:lnTo>
                    <a:pt x="231109" y="1038527"/>
                  </a:lnTo>
                  <a:cubicBezTo>
                    <a:pt x="210217" y="1054451"/>
                    <a:pt x="190341" y="1070713"/>
                    <a:pt x="173514" y="1084491"/>
                  </a:cubicBezTo>
                  <a:cubicBezTo>
                    <a:pt x="131729" y="1118710"/>
                    <a:pt x="92513" y="1151912"/>
                    <a:pt x="55330" y="1184549"/>
                  </a:cubicBezTo>
                  <a:lnTo>
                    <a:pt x="0" y="1235015"/>
                  </a:lnTo>
                  <a:lnTo>
                    <a:pt x="0" y="836733"/>
                  </a:lnTo>
                  <a:lnTo>
                    <a:pt x="106314" y="740109"/>
                  </a:lnTo>
                  <a:cubicBezTo>
                    <a:pt x="666575" y="277744"/>
                    <a:pt x="1384849" y="0"/>
                    <a:pt x="216801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tel 1">
            <a:extLst>
              <a:ext uri="{FF2B5EF4-FFF2-40B4-BE49-F238E27FC236}">
                <a16:creationId xmlns:a16="http://schemas.microsoft.com/office/drawing/2014/main" id="{683AD3BA-BA03-48E4-A669-71ED54E993A8}"/>
              </a:ext>
            </a:extLst>
          </p:cNvPr>
          <p:cNvSpPr>
            <a:spLocks noGrp="1"/>
          </p:cNvSpPr>
          <p:nvPr>
            <p:ph type="title"/>
          </p:nvPr>
        </p:nvSpPr>
        <p:spPr>
          <a:xfrm>
            <a:off x="804673" y="2053641"/>
            <a:ext cx="3427694" cy="2760098"/>
          </a:xfrm>
          <a:prstGeom prst="ellipse">
            <a:avLst/>
          </a:prstGeom>
        </p:spPr>
        <p:txBody>
          <a:bodyPr vert="horz" lIns="91440" tIns="45720" rIns="91440" bIns="45720" rtlCol="0">
            <a:normAutofit/>
          </a:bodyPr>
          <a:lstStyle/>
          <a:p>
            <a:r>
              <a:rPr lang="nb-NO" sz="2000" kern="1200" dirty="0">
                <a:solidFill>
                  <a:schemeClr val="tx2"/>
                </a:solidFill>
                <a:effectLst/>
                <a:latin typeface="+mj-lt"/>
                <a:ea typeface="+mj-ea"/>
                <a:cs typeface="+mj-cs"/>
              </a:rPr>
              <a:t>Andel 6-15 år</a:t>
            </a:r>
            <a:br>
              <a:rPr lang="nb-NO" sz="2000" kern="1200" dirty="0">
                <a:solidFill>
                  <a:schemeClr val="tx2"/>
                </a:solidFill>
                <a:effectLst/>
                <a:latin typeface="+mj-lt"/>
                <a:ea typeface="+mj-ea"/>
                <a:cs typeface="+mj-cs"/>
              </a:rPr>
            </a:br>
            <a:r>
              <a:rPr lang="nb-NO" sz="2000" kern="1200" dirty="0">
                <a:solidFill>
                  <a:schemeClr val="tx2"/>
                </a:solidFill>
                <a:effectLst/>
                <a:latin typeface="+mj-lt"/>
                <a:ea typeface="+mj-ea"/>
                <a:cs typeface="+mj-cs"/>
              </a:rPr>
              <a:t>Spilt instrument hjemme </a:t>
            </a:r>
            <a:r>
              <a:rPr lang="nb-NO" sz="2000" b="1" kern="1200" dirty="0">
                <a:solidFill>
                  <a:schemeClr val="tx2"/>
                </a:solidFill>
                <a:effectLst/>
                <a:latin typeface="+mj-lt"/>
                <a:ea typeface="+mj-ea"/>
                <a:cs typeface="+mj-cs"/>
              </a:rPr>
              <a:t>siste uke</a:t>
            </a:r>
            <a:br>
              <a:rPr lang="nb-NO" sz="2000" kern="1200" dirty="0">
                <a:solidFill>
                  <a:schemeClr val="tx2"/>
                </a:solidFill>
                <a:effectLst/>
                <a:latin typeface="+mj-lt"/>
                <a:ea typeface="+mj-ea"/>
                <a:cs typeface="+mj-cs"/>
              </a:rPr>
            </a:br>
            <a:r>
              <a:rPr lang="nb-NO" sz="2000" kern="1200" dirty="0">
                <a:solidFill>
                  <a:schemeClr val="tx2"/>
                </a:solidFill>
                <a:effectLst/>
                <a:latin typeface="+mj-lt"/>
                <a:ea typeface="+mj-ea"/>
                <a:cs typeface="+mj-cs"/>
              </a:rPr>
              <a:t>etter region</a:t>
            </a:r>
            <a:r>
              <a:rPr lang="nb-NO" sz="2000" dirty="0">
                <a:solidFill>
                  <a:schemeClr val="tx2"/>
                </a:solidFill>
              </a:rPr>
              <a:t>/bydel</a:t>
            </a:r>
            <a:endParaRPr lang="nb-NO" sz="2000" kern="1200" dirty="0">
              <a:solidFill>
                <a:schemeClr val="tx2"/>
              </a:solidFill>
              <a:latin typeface="+mj-lt"/>
              <a:ea typeface="+mj-ea"/>
              <a:cs typeface="+mj-cs"/>
            </a:endParaRPr>
          </a:p>
        </p:txBody>
      </p:sp>
      <p:sp>
        <p:nvSpPr>
          <p:cNvPr id="22" name="Rectangle 21">
            <a:extLst>
              <a:ext uri="{FF2B5EF4-FFF2-40B4-BE49-F238E27FC236}">
                <a16:creationId xmlns:a16="http://schemas.microsoft.com/office/drawing/2014/main" id="{AFEDA996-5744-4A88-B0DD-EC49C6D87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4079694"/>
            <a:ext cx="4977975" cy="1979514"/>
          </a:xfrm>
          <a:prstGeom prst="rect">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081126351">
            <a:extLst>
              <a:ext uri="{FF2B5EF4-FFF2-40B4-BE49-F238E27FC236}">
                <a16:creationId xmlns:a16="http://schemas.microsoft.com/office/drawing/2014/main" id="{304F2074-0AC8-45D7-A05C-E85BB21BA93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319527" y="592184"/>
            <a:ext cx="6606903" cy="2477588"/>
          </a:xfrm>
          <a:prstGeom prst="rect">
            <a:avLst/>
          </a:prstGeom>
          <a:effectLst>
            <a:softEdge rad="0"/>
          </a:effectLst>
        </p:spPr>
      </p:pic>
      <p:pic>
        <p:nvPicPr>
          <p:cNvPr id="5" name="Picture 422219038">
            <a:extLst>
              <a:ext uri="{FF2B5EF4-FFF2-40B4-BE49-F238E27FC236}">
                <a16:creationId xmlns:a16="http://schemas.microsoft.com/office/drawing/2014/main" id="{A1DC6838-6946-4DF3-83E8-42AC6D3946D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453950" y="3405051"/>
            <a:ext cx="6437383" cy="2299063"/>
          </a:xfrm>
          <a:prstGeom prst="rect">
            <a:avLst/>
          </a:prstGeom>
          <a:effectLst>
            <a:softEdge rad="0"/>
          </a:effectLst>
        </p:spPr>
      </p:pic>
    </p:spTree>
    <p:extLst>
      <p:ext uri="{BB962C8B-B14F-4D97-AF65-F5344CB8AC3E}">
        <p14:creationId xmlns:p14="http://schemas.microsoft.com/office/powerpoint/2010/main" val="1681677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tel 1">
            <a:extLst>
              <a:ext uri="{FF2B5EF4-FFF2-40B4-BE49-F238E27FC236}">
                <a16:creationId xmlns:a16="http://schemas.microsoft.com/office/drawing/2014/main" id="{01D58AF2-D458-409D-9A87-F57393DF4606}"/>
              </a:ext>
            </a:extLst>
          </p:cNvPr>
          <p:cNvSpPr>
            <a:spLocks noGrp="1"/>
          </p:cNvSpPr>
          <p:nvPr>
            <p:ph type="title"/>
          </p:nvPr>
        </p:nvSpPr>
        <p:spPr>
          <a:xfrm>
            <a:off x="1693889" y="1650822"/>
            <a:ext cx="8259580" cy="1837349"/>
          </a:xfrm>
        </p:spPr>
        <p:txBody>
          <a:bodyPr>
            <a:noAutofit/>
          </a:bodyPr>
          <a:lstStyle/>
          <a:p>
            <a:pPr algn="ctr"/>
            <a:r>
              <a:rPr lang="nb-NO" sz="8000" dirty="0">
                <a:solidFill>
                  <a:schemeClr val="tx2"/>
                </a:solidFill>
              </a:rPr>
              <a:t>4. Kulturpublikum</a:t>
            </a:r>
          </a:p>
        </p:txBody>
      </p:sp>
      <p:sp>
        <p:nvSpPr>
          <p:cNvPr id="3" name="Plassholder for innhold 2">
            <a:extLst>
              <a:ext uri="{FF2B5EF4-FFF2-40B4-BE49-F238E27FC236}">
                <a16:creationId xmlns:a16="http://schemas.microsoft.com/office/drawing/2014/main" id="{05BF53BA-57C9-4721-A9D3-E83EE32E3217}"/>
              </a:ext>
            </a:extLst>
          </p:cNvPr>
          <p:cNvSpPr>
            <a:spLocks noGrp="1"/>
          </p:cNvSpPr>
          <p:nvPr>
            <p:ph idx="1"/>
          </p:nvPr>
        </p:nvSpPr>
        <p:spPr>
          <a:xfrm>
            <a:off x="2330970" y="3414046"/>
            <a:ext cx="7480092" cy="1540198"/>
          </a:xfrm>
        </p:spPr>
        <p:txBody>
          <a:bodyPr anchor="t">
            <a:normAutofit/>
          </a:bodyPr>
          <a:lstStyle/>
          <a:p>
            <a:pPr marL="0" indent="0">
              <a:buNone/>
            </a:pPr>
            <a:r>
              <a:rPr lang="nb-NO" sz="2400" dirty="0">
                <a:solidFill>
                  <a:schemeClr val="tx2"/>
                </a:solidFill>
              </a:rPr>
              <a:t>De med minst en opplevelse som kulturpublikum</a:t>
            </a:r>
            <a:br>
              <a:rPr lang="nb-NO" sz="2400" dirty="0">
                <a:solidFill>
                  <a:schemeClr val="tx2"/>
                </a:solidFill>
              </a:rPr>
            </a:br>
            <a:br>
              <a:rPr lang="nb-NO" sz="2400" dirty="0">
                <a:solidFill>
                  <a:schemeClr val="tx2"/>
                </a:solidFill>
              </a:rPr>
            </a:br>
            <a:r>
              <a:rPr lang="nb-NO" sz="2400" dirty="0">
                <a:solidFill>
                  <a:schemeClr val="tx2"/>
                </a:solidFill>
              </a:rPr>
              <a:t>Siste fire måneder i mai/juni 2022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5614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Plassholder for innhold 2">
            <a:extLst>
              <a:ext uri="{FF2B5EF4-FFF2-40B4-BE49-F238E27FC236}">
                <a16:creationId xmlns:a16="http://schemas.microsoft.com/office/drawing/2014/main" id="{DF3CD7E4-E468-484B-A0E1-29150D8CF355}"/>
              </a:ext>
            </a:extLst>
          </p:cNvPr>
          <p:cNvSpPr>
            <a:spLocks noGrp="1"/>
          </p:cNvSpPr>
          <p:nvPr>
            <p:ph idx="1"/>
          </p:nvPr>
        </p:nvSpPr>
        <p:spPr>
          <a:xfrm>
            <a:off x="5431971" y="804672"/>
            <a:ext cx="6183086" cy="5230368"/>
          </a:xfrm>
        </p:spPr>
        <p:txBody>
          <a:bodyPr anchor="ctr">
            <a:normAutofit/>
          </a:bodyPr>
          <a:lstStyle/>
          <a:p>
            <a:pPr marL="0" indent="0">
              <a:buNone/>
            </a:pPr>
            <a:r>
              <a:rPr lang="nb-NO" sz="2400" dirty="0">
                <a:solidFill>
                  <a:schemeClr val="tx2"/>
                </a:solidFill>
              </a:rPr>
              <a:t>62% mellom 6 og 15 år kulturpublikum, utenom kino, minst en gang.</a:t>
            </a:r>
          </a:p>
          <a:p>
            <a:pPr marL="0" indent="0">
              <a:buNone/>
            </a:pPr>
            <a:r>
              <a:rPr lang="nb-NO" sz="2400" dirty="0">
                <a:solidFill>
                  <a:schemeClr val="tx2"/>
                </a:solidFill>
              </a:rPr>
              <a:t> </a:t>
            </a:r>
          </a:p>
          <a:p>
            <a:pPr marL="0" indent="0">
              <a:buNone/>
            </a:pPr>
            <a:r>
              <a:rPr lang="nb-NO" sz="2400" dirty="0">
                <a:solidFill>
                  <a:schemeClr val="tx2"/>
                </a:solidFill>
              </a:rPr>
              <a:t>18 prosentpoeng forskjell etter region og bydel.</a:t>
            </a:r>
          </a:p>
          <a:p>
            <a:pPr marL="0" indent="0">
              <a:buNone/>
            </a:pPr>
            <a:endParaRPr lang="nb-NO" sz="2400" dirty="0">
              <a:solidFill>
                <a:schemeClr val="tx2"/>
              </a:solidFill>
            </a:endParaRPr>
          </a:p>
          <a:p>
            <a:pPr marL="0" indent="0">
              <a:buNone/>
            </a:pPr>
            <a:r>
              <a:rPr lang="nb-NO" sz="2400" dirty="0">
                <a:solidFill>
                  <a:schemeClr val="tx2"/>
                </a:solidFill>
              </a:rPr>
              <a:t>Deltakelse opp med inntekt og utdanning. </a:t>
            </a:r>
          </a:p>
          <a:p>
            <a:pPr marL="0" indent="0">
              <a:buNone/>
            </a:pPr>
            <a:endParaRPr lang="nb-NO" sz="2400" dirty="0">
              <a:solidFill>
                <a:schemeClr val="tx2"/>
              </a:solidFill>
            </a:endParaRPr>
          </a:p>
          <a:p>
            <a:pPr marL="0" indent="0">
              <a:buNone/>
            </a:pPr>
            <a:r>
              <a:rPr lang="nb-NO" sz="2400" dirty="0">
                <a:solidFill>
                  <a:schemeClr val="tx2"/>
                </a:solidFill>
              </a:rPr>
              <a:t>3 år til 9 år mest aktive (70%). </a:t>
            </a:r>
          </a:p>
          <a:p>
            <a:pPr marL="0" indent="0">
              <a:buNone/>
            </a:pPr>
            <a:endParaRPr lang="nb-NO" sz="2400" dirty="0">
              <a:solidFill>
                <a:schemeClr val="tx2"/>
              </a:solidFill>
            </a:endParaRPr>
          </a:p>
          <a:p>
            <a:pPr marL="0" indent="0">
              <a:buNone/>
            </a:pPr>
            <a:r>
              <a:rPr lang="nb-NO" sz="2400" dirty="0">
                <a:solidFill>
                  <a:schemeClr val="tx2"/>
                </a:solidFill>
              </a:rPr>
              <a:t>Kjønnsforskjell øker med alder. Gutter faller ut.</a:t>
            </a:r>
          </a:p>
        </p:txBody>
      </p:sp>
    </p:spTree>
    <p:extLst>
      <p:ext uri="{BB962C8B-B14F-4D97-AF65-F5344CB8AC3E}">
        <p14:creationId xmlns:p14="http://schemas.microsoft.com/office/powerpoint/2010/main" val="4018970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83AFD34-00BB-FE36-A298-DDB1627B8D61}"/>
              </a:ext>
            </a:extLst>
          </p:cNvPr>
          <p:cNvSpPr>
            <a:spLocks noGrp="1"/>
          </p:cNvSpPr>
          <p:nvPr>
            <p:ph idx="1"/>
          </p:nvPr>
        </p:nvSpPr>
        <p:spPr>
          <a:xfrm>
            <a:off x="7990114" y="1687286"/>
            <a:ext cx="3810000" cy="3222171"/>
          </a:xfrm>
        </p:spPr>
        <p:txBody>
          <a:bodyPr anchor="ctr">
            <a:normAutofit/>
          </a:bodyPr>
          <a:lstStyle/>
          <a:p>
            <a:pPr marL="0" indent="0">
              <a:buNone/>
            </a:pPr>
            <a:r>
              <a:rPr lang="nb-NO" sz="2400" dirty="0">
                <a:solidFill>
                  <a:schemeClr val="tx2"/>
                </a:solidFill>
              </a:rPr>
              <a:t>Andel </a:t>
            </a:r>
          </a:p>
          <a:p>
            <a:pPr marL="0" indent="0">
              <a:buNone/>
            </a:pPr>
            <a:r>
              <a:rPr lang="nb-NO" sz="2400" dirty="0">
                <a:solidFill>
                  <a:schemeClr val="tx2"/>
                </a:solidFill>
              </a:rPr>
              <a:t>Minst en kulturpublikums-aktivitet</a:t>
            </a:r>
          </a:p>
          <a:p>
            <a:pPr marL="0" indent="0">
              <a:buNone/>
            </a:pPr>
            <a:r>
              <a:rPr lang="nb-NO" sz="2400" dirty="0">
                <a:solidFill>
                  <a:schemeClr val="tx2"/>
                </a:solidFill>
              </a:rPr>
              <a:t>Etter sentralitet</a:t>
            </a:r>
          </a:p>
        </p:txBody>
      </p:sp>
      <p:grpSp>
        <p:nvGrpSpPr>
          <p:cNvPr id="20" name="Group 19">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1" name="Freeform: Shape 2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604026912">
            <a:extLst>
              <a:ext uri="{FF2B5EF4-FFF2-40B4-BE49-F238E27FC236}">
                <a16:creationId xmlns:a16="http://schemas.microsoft.com/office/drawing/2014/main" id="{9B2AFA6F-CAFE-43DA-8FF4-7ADB5F3AA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96" y="161129"/>
            <a:ext cx="5947522" cy="6535741"/>
          </a:xfrm>
          <a:prstGeom prst="rect">
            <a:avLst/>
          </a:prstGeom>
        </p:spPr>
      </p:pic>
    </p:spTree>
    <p:extLst>
      <p:ext uri="{BB962C8B-B14F-4D97-AF65-F5344CB8AC3E}">
        <p14:creationId xmlns:p14="http://schemas.microsoft.com/office/powerpoint/2010/main" val="1552971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5">
            <a:extLst>
              <a:ext uri="{FF2B5EF4-FFF2-40B4-BE49-F238E27FC236}">
                <a16:creationId xmlns:a16="http://schemas.microsoft.com/office/drawing/2014/main" id="{188CB31E-B783-4183-839B-3B74AF89F2BD}"/>
              </a:ext>
            </a:extLst>
          </p:cNvPr>
          <p:cNvSpPr>
            <a:spLocks noGrp="1"/>
          </p:cNvSpPr>
          <p:nvPr>
            <p:ph type="title"/>
          </p:nvPr>
        </p:nvSpPr>
        <p:spPr>
          <a:xfrm>
            <a:off x="8691155" y="313495"/>
            <a:ext cx="3379992" cy="1508384"/>
          </a:xfrm>
        </p:spPr>
        <p:txBody>
          <a:bodyPr vert="horz" lIns="91440" tIns="45720" rIns="91440" bIns="45720" rtlCol="0" anchor="t">
            <a:normAutofit fontScale="90000"/>
          </a:bodyPr>
          <a:lstStyle/>
          <a:p>
            <a:pPr algn="r"/>
            <a:r>
              <a:rPr lang="nb-NO" sz="3400" dirty="0">
                <a:solidFill>
                  <a:schemeClr val="tx2"/>
                </a:solidFill>
              </a:rPr>
              <a:t>Andel</a:t>
            </a:r>
            <a:br>
              <a:rPr lang="nb-NO" sz="3400" dirty="0">
                <a:solidFill>
                  <a:schemeClr val="tx2"/>
                </a:solidFill>
              </a:rPr>
            </a:br>
            <a:r>
              <a:rPr lang="nb-NO" sz="3400" dirty="0">
                <a:solidFill>
                  <a:schemeClr val="tx2"/>
                </a:solidFill>
              </a:rPr>
              <a:t>Minst en kulturopplevelse</a:t>
            </a:r>
            <a:br>
              <a:rPr lang="nb-NO" sz="3400" dirty="0">
                <a:solidFill>
                  <a:schemeClr val="tx2"/>
                </a:solidFill>
              </a:rPr>
            </a:br>
            <a:r>
              <a:rPr lang="nb-NO" sz="3400" dirty="0">
                <a:solidFill>
                  <a:schemeClr val="tx2"/>
                </a:solidFill>
              </a:rPr>
              <a:t>Etter region/bydel</a:t>
            </a:r>
          </a:p>
        </p:txBody>
      </p:sp>
      <p:grpSp>
        <p:nvGrpSpPr>
          <p:cNvPr id="13" name="Group 12">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14" name="Freeform: Shape 13">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98606799">
            <a:extLst>
              <a:ext uri="{FF2B5EF4-FFF2-40B4-BE49-F238E27FC236}">
                <a16:creationId xmlns:a16="http://schemas.microsoft.com/office/drawing/2014/main" id="{D76F1845-19C6-4D0B-AC7B-377FDABB9E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32" y="276578"/>
            <a:ext cx="8342605" cy="3128476"/>
          </a:xfrm>
          <a:prstGeom prst="rect">
            <a:avLst/>
          </a:prstGeom>
        </p:spPr>
      </p:pic>
      <p:pic>
        <p:nvPicPr>
          <p:cNvPr id="5" name="Picture 1217788190">
            <a:extLst>
              <a:ext uri="{FF2B5EF4-FFF2-40B4-BE49-F238E27FC236}">
                <a16:creationId xmlns:a16="http://schemas.microsoft.com/office/drawing/2014/main" id="{CE3BEB37-00FE-4128-A1C1-548D061CE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8" y="3670668"/>
            <a:ext cx="8227979" cy="2938563"/>
          </a:xfrm>
          <a:prstGeom prst="rect">
            <a:avLst/>
          </a:prstGeom>
        </p:spPr>
      </p:pic>
    </p:spTree>
    <p:extLst>
      <p:ext uri="{BB962C8B-B14F-4D97-AF65-F5344CB8AC3E}">
        <p14:creationId xmlns:p14="http://schemas.microsoft.com/office/powerpoint/2010/main" val="2945395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5">
            <a:extLst>
              <a:ext uri="{FF2B5EF4-FFF2-40B4-BE49-F238E27FC236}">
                <a16:creationId xmlns:a16="http://schemas.microsoft.com/office/drawing/2014/main" id="{4CB97BDC-AFF1-4CDA-9639-F419BD5FFBFF}"/>
              </a:ext>
            </a:extLst>
          </p:cNvPr>
          <p:cNvSpPr>
            <a:spLocks noGrp="1"/>
          </p:cNvSpPr>
          <p:nvPr>
            <p:ph type="title"/>
          </p:nvPr>
        </p:nvSpPr>
        <p:spPr>
          <a:xfrm>
            <a:off x="8482149" y="534120"/>
            <a:ext cx="3536747" cy="1514185"/>
          </a:xfrm>
        </p:spPr>
        <p:txBody>
          <a:bodyPr vert="horz" lIns="91440" tIns="45720" rIns="91440" bIns="45720" rtlCol="0" anchor="t">
            <a:normAutofit fontScale="90000"/>
          </a:bodyPr>
          <a:lstStyle/>
          <a:p>
            <a:pPr algn="r"/>
            <a:r>
              <a:rPr lang="nb-NO" sz="2500" dirty="0">
                <a:solidFill>
                  <a:schemeClr val="tx2"/>
                </a:solidFill>
                <a:effectLst/>
              </a:rPr>
              <a:t>Andel </a:t>
            </a:r>
            <a:br>
              <a:rPr lang="nb-NO" sz="2500" dirty="0">
                <a:solidFill>
                  <a:schemeClr val="tx2"/>
                </a:solidFill>
                <a:effectLst/>
              </a:rPr>
            </a:br>
            <a:r>
              <a:rPr lang="nb-NO" sz="2500" dirty="0">
                <a:solidFill>
                  <a:schemeClr val="tx2"/>
                </a:solidFill>
                <a:effectLst/>
              </a:rPr>
              <a:t>Minst en kulturopplevelse</a:t>
            </a:r>
            <a:br>
              <a:rPr lang="nb-NO" sz="2500" dirty="0">
                <a:solidFill>
                  <a:schemeClr val="tx2"/>
                </a:solidFill>
                <a:effectLst/>
              </a:rPr>
            </a:br>
            <a:r>
              <a:rPr lang="nb-NO" sz="2500" b="1" dirty="0">
                <a:solidFill>
                  <a:schemeClr val="tx2"/>
                </a:solidFill>
                <a:effectLst/>
              </a:rPr>
              <a:t>etter justert </a:t>
            </a:r>
            <a:r>
              <a:rPr lang="nb-NO" sz="2500" b="1" dirty="0" err="1">
                <a:solidFill>
                  <a:schemeClr val="tx2"/>
                </a:solidFill>
                <a:effectLst/>
              </a:rPr>
              <a:t>husholdsinntekt</a:t>
            </a:r>
            <a:br>
              <a:rPr lang="nb-NO" sz="2500" b="1" dirty="0">
                <a:solidFill>
                  <a:schemeClr val="tx2"/>
                </a:solidFill>
                <a:effectLst/>
              </a:rPr>
            </a:br>
            <a:r>
              <a:rPr lang="nb-NO" sz="2500" b="1" dirty="0">
                <a:solidFill>
                  <a:schemeClr val="tx2"/>
                </a:solidFill>
              </a:rPr>
              <a:t>etter foreldres høyeste utdanning</a:t>
            </a:r>
            <a:endParaRPr lang="nb-NO" sz="2500" dirty="0">
              <a:solidFill>
                <a:schemeClr val="tx2"/>
              </a:solidFill>
            </a:endParaRPr>
          </a:p>
        </p:txBody>
      </p:sp>
      <p:grpSp>
        <p:nvGrpSpPr>
          <p:cNvPr id="13" name="Group 12">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14" name="Freeform: Shape 13">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09396185">
            <a:extLst>
              <a:ext uri="{FF2B5EF4-FFF2-40B4-BE49-F238E27FC236}">
                <a16:creationId xmlns:a16="http://schemas.microsoft.com/office/drawing/2014/main" id="{579F2CF3-4DA7-4A3F-B8DE-87CE45C81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49" y="3658323"/>
            <a:ext cx="8162680" cy="2992125"/>
          </a:xfrm>
          <a:prstGeom prst="rect">
            <a:avLst/>
          </a:prstGeom>
        </p:spPr>
      </p:pic>
      <p:pic>
        <p:nvPicPr>
          <p:cNvPr id="4" name="Picture 528998095">
            <a:extLst>
              <a:ext uri="{FF2B5EF4-FFF2-40B4-BE49-F238E27FC236}">
                <a16:creationId xmlns:a16="http://schemas.microsoft.com/office/drawing/2014/main" id="{9140F16F-06F0-4E1D-844C-3636F968DA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8" y="427442"/>
            <a:ext cx="8439130" cy="3034216"/>
          </a:xfrm>
          <a:prstGeom prst="rect">
            <a:avLst/>
          </a:prstGeom>
        </p:spPr>
      </p:pic>
    </p:spTree>
    <p:extLst>
      <p:ext uri="{BB962C8B-B14F-4D97-AF65-F5344CB8AC3E}">
        <p14:creationId xmlns:p14="http://schemas.microsoft.com/office/powerpoint/2010/main" val="50811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86EAD33-C5DD-4FAE-B20B-2707A6A92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F7C8AC-27FC-4265-A113-E7CDA1AAD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A574C829-AF08-4CA3-A132-7BA0448975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40193"/>
            <a:ext cx="3860800" cy="2357750"/>
            <a:chOff x="6867015" y="-1"/>
            <a:chExt cx="5324985" cy="3251912"/>
          </a:xfrm>
          <a:solidFill>
            <a:schemeClr val="accent5">
              <a:alpha val="5000"/>
            </a:schemeClr>
          </a:solidFill>
        </p:grpSpPr>
        <p:sp>
          <p:nvSpPr>
            <p:cNvPr id="12" name="Freeform: Shape 11">
              <a:extLst>
                <a:ext uri="{FF2B5EF4-FFF2-40B4-BE49-F238E27FC236}">
                  <a16:creationId xmlns:a16="http://schemas.microsoft.com/office/drawing/2014/main" id="{86657EC0-FDE0-46ED-B690-5D6F39E7C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469DA12-6B55-4610-981D-8D39001A3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17A0838-B219-4FA5-9F2E-41DFEF168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0A62EB-A3D1-42CD-900F-B95A32AD4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D3FC9CC-6461-481B-BB4C-19D576432F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76747" y="4683666"/>
            <a:ext cx="2514948" cy="2174333"/>
            <a:chOff x="-305" y="-4155"/>
            <a:chExt cx="2514948" cy="2174333"/>
          </a:xfrm>
        </p:grpSpPr>
        <p:sp>
          <p:nvSpPr>
            <p:cNvPr id="18" name="Freeform: Shape 17">
              <a:extLst>
                <a:ext uri="{FF2B5EF4-FFF2-40B4-BE49-F238E27FC236}">
                  <a16:creationId xmlns:a16="http://schemas.microsoft.com/office/drawing/2014/main" id="{3DC5B0F2-69AA-43F6-913D-55EE92A3A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7B71A70-289A-4951-A90D-BB2EBEAE5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6B120A3-330F-4099-9B8D-9196387AF1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780CC992-5DC7-4E9B-9A16-9FC4C1BE2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Bilde 15">
            <a:extLst>
              <a:ext uri="{FF2B5EF4-FFF2-40B4-BE49-F238E27FC236}">
                <a16:creationId xmlns:a16="http://schemas.microsoft.com/office/drawing/2014/main" id="{DA959F9F-8220-4AB1-A0CA-8251A0EF9F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820" y="-22122"/>
            <a:ext cx="7495082" cy="7161968"/>
          </a:xfrm>
          <a:prstGeom prst="rect">
            <a:avLst/>
          </a:prstGeom>
          <a:noFill/>
          <a:ln>
            <a:noFill/>
          </a:ln>
        </p:spPr>
      </p:pic>
      <p:graphicFrame>
        <p:nvGraphicFramePr>
          <p:cNvPr id="22" name="Tabell 21">
            <a:extLst>
              <a:ext uri="{FF2B5EF4-FFF2-40B4-BE49-F238E27FC236}">
                <a16:creationId xmlns:a16="http://schemas.microsoft.com/office/drawing/2014/main" id="{BCFC259C-31C3-489D-8932-0A0C441A2EEF}"/>
              </a:ext>
            </a:extLst>
          </p:cNvPr>
          <p:cNvGraphicFramePr>
            <a:graphicFrameLocks noGrp="1"/>
          </p:cNvGraphicFramePr>
          <p:nvPr>
            <p:extLst>
              <p:ext uri="{D42A27DB-BD31-4B8C-83A1-F6EECF244321}">
                <p14:modId xmlns:p14="http://schemas.microsoft.com/office/powerpoint/2010/main" val="432221980"/>
              </p:ext>
            </p:extLst>
          </p:nvPr>
        </p:nvGraphicFramePr>
        <p:xfrm>
          <a:off x="2978092" y="2294299"/>
          <a:ext cx="8542867" cy="2357751"/>
        </p:xfrm>
        <a:graphic>
          <a:graphicData uri="http://schemas.openxmlformats.org/drawingml/2006/table">
            <a:tbl>
              <a:tblPr firstRow="1" firstCol="1" bandRow="1"/>
              <a:tblGrid>
                <a:gridCol w="3168669">
                  <a:extLst>
                    <a:ext uri="{9D8B030D-6E8A-4147-A177-3AD203B41FA5}">
                      <a16:colId xmlns:a16="http://schemas.microsoft.com/office/drawing/2014/main" val="3310719513"/>
                    </a:ext>
                  </a:extLst>
                </a:gridCol>
                <a:gridCol w="1661753">
                  <a:extLst>
                    <a:ext uri="{9D8B030D-6E8A-4147-A177-3AD203B41FA5}">
                      <a16:colId xmlns:a16="http://schemas.microsoft.com/office/drawing/2014/main" val="525159624"/>
                    </a:ext>
                  </a:extLst>
                </a:gridCol>
                <a:gridCol w="1790779">
                  <a:extLst>
                    <a:ext uri="{9D8B030D-6E8A-4147-A177-3AD203B41FA5}">
                      <a16:colId xmlns:a16="http://schemas.microsoft.com/office/drawing/2014/main" val="1000695053"/>
                    </a:ext>
                  </a:extLst>
                </a:gridCol>
                <a:gridCol w="1921666">
                  <a:extLst>
                    <a:ext uri="{9D8B030D-6E8A-4147-A177-3AD203B41FA5}">
                      <a16:colId xmlns:a16="http://schemas.microsoft.com/office/drawing/2014/main" val="546550127"/>
                    </a:ext>
                  </a:extLst>
                </a:gridCol>
              </a:tblGrid>
              <a:tr h="610545">
                <a:tc>
                  <a:txBody>
                    <a:bodyPr/>
                    <a:lstStyle/>
                    <a:p>
                      <a:pP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Svar 2022</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00"/>
                        </a:spcAft>
                      </a:pPr>
                      <a:r>
                        <a:rPr lang="nn-NO" sz="2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Svart</a:t>
                      </a:r>
                      <a:endParaRPr lang="nb-NO" sz="2400" b="1">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00"/>
                        </a:spcAft>
                      </a:pPr>
                      <a:r>
                        <a:rPr lang="nn-NO" sz="2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Bruttoutval</a:t>
                      </a:r>
                      <a:endParaRPr lang="nb-NO" sz="2400" b="1">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1000"/>
                        </a:spcAft>
                      </a:pPr>
                      <a:r>
                        <a:rPr lang="nn-NO" sz="2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Svarprosent</a:t>
                      </a:r>
                      <a:endParaRPr lang="nb-NO" sz="2400" b="1">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253406"/>
                  </a:ext>
                </a:extLst>
              </a:tr>
              <a:tr h="587060">
                <a:tc>
                  <a:txBody>
                    <a:bodyPr/>
                    <a:lstStyle/>
                    <a:p>
                      <a:pP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Bergen</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5 683</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27 202</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20,9 %</a:t>
                      </a:r>
                      <a:endParaRPr lang="nb-NO" sz="2400" b="1">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756365"/>
                  </a:ext>
                </a:extLst>
              </a:tr>
              <a:tr h="581469">
                <a:tc>
                  <a:txBody>
                    <a:bodyPr/>
                    <a:lstStyle/>
                    <a:p>
                      <a:pP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Vestland eks. Bergen</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6 168</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36 656</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16,8 %</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680981"/>
                  </a:ext>
                </a:extLst>
              </a:tr>
              <a:tr h="578677">
                <a:tc>
                  <a:txBody>
                    <a:bodyPr/>
                    <a:lstStyle/>
                    <a:p>
                      <a:pP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Total</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11 851</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63 858</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1000"/>
                        </a:spcAft>
                      </a:pPr>
                      <a:r>
                        <a:rPr lang="nn-NO" sz="2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18,6 %</a:t>
                      </a:r>
                      <a:endParaRPr lang="nb-NO" sz="2400" b="1" dirty="0">
                        <a:effectLst/>
                        <a:latin typeface="Cambria" panose="02040503050406030204" pitchFamily="18" charset="0"/>
                        <a:ea typeface="Cambria" panose="02040503050406030204" pitchFamily="18" charset="0"/>
                        <a:cs typeface="Arial" panose="020B060402020202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034309"/>
                  </a:ext>
                </a:extLst>
              </a:tr>
            </a:tbl>
          </a:graphicData>
        </a:graphic>
      </p:graphicFrame>
      <p:sp>
        <p:nvSpPr>
          <p:cNvPr id="23" name="Tittel 1">
            <a:extLst>
              <a:ext uri="{FF2B5EF4-FFF2-40B4-BE49-F238E27FC236}">
                <a16:creationId xmlns:a16="http://schemas.microsoft.com/office/drawing/2014/main" id="{EB8A1941-3376-418E-AAD2-8225CB6FC605}"/>
              </a:ext>
            </a:extLst>
          </p:cNvPr>
          <p:cNvSpPr>
            <a:spLocks noGrp="1"/>
          </p:cNvSpPr>
          <p:nvPr>
            <p:ph type="title"/>
          </p:nvPr>
        </p:nvSpPr>
        <p:spPr>
          <a:xfrm>
            <a:off x="6182685" y="4906026"/>
            <a:ext cx="5486401" cy="915934"/>
          </a:xfrm>
        </p:spPr>
        <p:txBody>
          <a:bodyPr vert="horz" lIns="91440" tIns="45720" rIns="91440" bIns="45720" rtlCol="0" anchor="b">
            <a:noAutofit/>
          </a:bodyPr>
          <a:lstStyle/>
          <a:p>
            <a:r>
              <a:rPr lang="nb-NO" sz="1800" b="1" dirty="0">
                <a:solidFill>
                  <a:schemeClr val="tx2"/>
                </a:solidFill>
              </a:rPr>
              <a:t>Før bruk er dataene justert etter geografi og etter utdanning, slik at grunnlaget for analyse er representativt</a:t>
            </a:r>
            <a:r>
              <a:rPr lang="en-US" sz="1600" dirty="0">
                <a:solidFill>
                  <a:schemeClr val="tx2"/>
                </a:solidFill>
              </a:rPr>
              <a:t>. </a:t>
            </a:r>
            <a:endParaRPr lang="en-US" sz="1600" kern="1200" dirty="0">
              <a:solidFill>
                <a:schemeClr val="tx2"/>
              </a:solidFill>
              <a:latin typeface="+mj-lt"/>
              <a:ea typeface="+mj-ea"/>
              <a:cs typeface="+mj-cs"/>
            </a:endParaRPr>
          </a:p>
        </p:txBody>
      </p:sp>
    </p:spTree>
    <p:extLst>
      <p:ext uri="{BB962C8B-B14F-4D97-AF65-F5344CB8AC3E}">
        <p14:creationId xmlns:p14="http://schemas.microsoft.com/office/powerpoint/2010/main" val="42603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3"/>
                                        </p:tgtEl>
                                        <p:attrNameLst>
                                          <p:attrName>style.visibility</p:attrName>
                                        </p:attrNameLst>
                                      </p:cBhvr>
                                      <p:to>
                                        <p:strVal val="visible"/>
                                      </p:to>
                                    </p:set>
                                    <p:animEffect transition="in" filter="fade">
                                      <p:cBhvr>
                                        <p:cTn id="7"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F07939F-557C-4D04-83D2-150D7F6DFD48}"/>
              </a:ext>
            </a:extLst>
          </p:cNvPr>
          <p:cNvSpPr>
            <a:spLocks noGrp="1"/>
          </p:cNvSpPr>
          <p:nvPr>
            <p:ph type="title"/>
          </p:nvPr>
        </p:nvSpPr>
        <p:spPr>
          <a:xfrm>
            <a:off x="905346" y="2633527"/>
            <a:ext cx="3349783" cy="1742792"/>
          </a:xfrm>
        </p:spPr>
        <p:txBody>
          <a:bodyPr vert="horz" lIns="91440" tIns="45720" rIns="91440" bIns="45720" rtlCol="0" anchor="b">
            <a:noAutofit/>
          </a:bodyPr>
          <a:lstStyle/>
          <a:p>
            <a:r>
              <a:rPr lang="nb-NO" sz="2400" kern="1200" dirty="0">
                <a:solidFill>
                  <a:schemeClr val="tx2"/>
                </a:solidFill>
                <a:effectLst/>
                <a:latin typeface="+mj-lt"/>
                <a:ea typeface="+mj-ea"/>
                <a:cs typeface="+mj-cs"/>
              </a:rPr>
              <a:t>Andel etter alder på; </a:t>
            </a:r>
            <a:br>
              <a:rPr lang="nb-NO" sz="2400" kern="1200" dirty="0">
                <a:solidFill>
                  <a:schemeClr val="tx2"/>
                </a:solidFill>
                <a:effectLst/>
                <a:latin typeface="+mj-lt"/>
                <a:ea typeface="+mj-ea"/>
                <a:cs typeface="+mj-cs"/>
              </a:rPr>
            </a:br>
            <a:r>
              <a:rPr lang="nb-NO" sz="2400" b="1" kern="1200" dirty="0">
                <a:solidFill>
                  <a:schemeClr val="tx2"/>
                </a:solidFill>
                <a:effectLst/>
                <a:latin typeface="+mj-lt"/>
                <a:ea typeface="+mj-ea"/>
                <a:cs typeface="+mj-cs"/>
              </a:rPr>
              <a:t>1. Museum/ kulturminne</a:t>
            </a:r>
            <a:br>
              <a:rPr lang="nb-NO" sz="2400" b="1" kern="1200" dirty="0">
                <a:solidFill>
                  <a:schemeClr val="tx2"/>
                </a:solidFill>
                <a:effectLst/>
                <a:latin typeface="+mj-lt"/>
                <a:ea typeface="+mj-ea"/>
                <a:cs typeface="+mj-cs"/>
              </a:rPr>
            </a:br>
            <a:r>
              <a:rPr lang="nb-NO" sz="2400" b="1" kern="1200" dirty="0">
                <a:solidFill>
                  <a:schemeClr val="tx2"/>
                </a:solidFill>
                <a:effectLst/>
                <a:latin typeface="+mj-lt"/>
                <a:ea typeface="+mj-ea"/>
                <a:cs typeface="+mj-cs"/>
              </a:rPr>
              <a:t>2. Teater</a:t>
            </a:r>
            <a:br>
              <a:rPr lang="nb-NO" sz="2400" b="1" kern="1200" dirty="0">
                <a:solidFill>
                  <a:schemeClr val="tx2"/>
                </a:solidFill>
                <a:effectLst/>
                <a:latin typeface="+mj-lt"/>
                <a:ea typeface="+mj-ea"/>
                <a:cs typeface="+mj-cs"/>
              </a:rPr>
            </a:br>
            <a:r>
              <a:rPr lang="nb-NO" sz="2400" b="1" kern="1200" dirty="0">
                <a:solidFill>
                  <a:schemeClr val="tx2"/>
                </a:solidFill>
                <a:effectLst/>
                <a:latin typeface="+mj-lt"/>
                <a:ea typeface="+mj-ea"/>
                <a:cs typeface="+mj-cs"/>
              </a:rPr>
              <a:t>3. </a:t>
            </a:r>
            <a:r>
              <a:rPr lang="nb-NO" sz="2400" b="1" dirty="0">
                <a:solidFill>
                  <a:schemeClr val="tx2"/>
                </a:solidFill>
              </a:rPr>
              <a:t>K</a:t>
            </a:r>
            <a:r>
              <a:rPr lang="nb-NO" sz="2400" b="1" kern="1200" dirty="0">
                <a:solidFill>
                  <a:schemeClr val="tx2"/>
                </a:solidFill>
                <a:effectLst/>
                <a:latin typeface="+mj-lt"/>
                <a:ea typeface="+mj-ea"/>
                <a:cs typeface="+mj-cs"/>
              </a:rPr>
              <a:t>onsert</a:t>
            </a:r>
            <a:endParaRPr lang="nb-NO" sz="2400" kern="1200" dirty="0">
              <a:solidFill>
                <a:schemeClr val="tx2"/>
              </a:solidFill>
              <a:latin typeface="+mj-lt"/>
              <a:ea typeface="+mj-ea"/>
              <a:cs typeface="+mj-cs"/>
            </a:endParaRPr>
          </a:p>
        </p:txBody>
      </p:sp>
      <p:grpSp>
        <p:nvGrpSpPr>
          <p:cNvPr id="15" name="Group 14">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16" name="Freeform: Shape 15">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 name="Freeform: Shape 18">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1697192925">
            <a:extLst>
              <a:ext uri="{FF2B5EF4-FFF2-40B4-BE49-F238E27FC236}">
                <a16:creationId xmlns:a16="http://schemas.microsoft.com/office/drawing/2014/main" id="{0BBA362E-14F7-41FE-ACA4-39C325492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593" y="119338"/>
            <a:ext cx="6076494" cy="2170177"/>
          </a:xfrm>
          <a:prstGeom prst="rect">
            <a:avLst/>
          </a:prstGeom>
        </p:spPr>
      </p:pic>
      <p:pic>
        <p:nvPicPr>
          <p:cNvPr id="4" name="Picture 1417589025">
            <a:extLst>
              <a:ext uri="{FF2B5EF4-FFF2-40B4-BE49-F238E27FC236}">
                <a16:creationId xmlns:a16="http://schemas.microsoft.com/office/drawing/2014/main" id="{E8C629A9-7C15-4E51-AE8C-962AB9F77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565" y="4631442"/>
            <a:ext cx="5998522" cy="2142329"/>
          </a:xfrm>
          <a:prstGeom prst="rect">
            <a:avLst/>
          </a:prstGeom>
        </p:spPr>
      </p:pic>
      <p:pic>
        <p:nvPicPr>
          <p:cNvPr id="6" name="Picture 1352538125">
            <a:extLst>
              <a:ext uri="{FF2B5EF4-FFF2-40B4-BE49-F238E27FC236}">
                <a16:creationId xmlns:a16="http://schemas.microsoft.com/office/drawing/2014/main" id="{D093498F-CAB4-4A7D-9DA0-D133DD169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88" y="2408852"/>
            <a:ext cx="6137999" cy="2192143"/>
          </a:xfrm>
          <a:prstGeom prst="rect">
            <a:avLst/>
          </a:prstGeom>
        </p:spPr>
      </p:pic>
    </p:spTree>
    <p:extLst>
      <p:ext uri="{BB962C8B-B14F-4D97-AF65-F5344CB8AC3E}">
        <p14:creationId xmlns:p14="http://schemas.microsoft.com/office/powerpoint/2010/main" val="73287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tel 1">
            <a:extLst>
              <a:ext uri="{FF2B5EF4-FFF2-40B4-BE49-F238E27FC236}">
                <a16:creationId xmlns:a16="http://schemas.microsoft.com/office/drawing/2014/main" id="{01D58AF2-D458-409D-9A87-F57393DF4606}"/>
              </a:ext>
            </a:extLst>
          </p:cNvPr>
          <p:cNvSpPr>
            <a:spLocks noGrp="1"/>
          </p:cNvSpPr>
          <p:nvPr>
            <p:ph type="title"/>
          </p:nvPr>
        </p:nvSpPr>
        <p:spPr>
          <a:xfrm>
            <a:off x="2852257" y="2335299"/>
            <a:ext cx="6434355" cy="1079210"/>
          </a:xfrm>
        </p:spPr>
        <p:txBody>
          <a:bodyPr vert="horz" lIns="91440" tIns="45720" rIns="91440" bIns="45720" rtlCol="0" anchor="b">
            <a:normAutofit/>
          </a:bodyPr>
          <a:lstStyle/>
          <a:p>
            <a:pPr algn="ctr"/>
            <a:r>
              <a:rPr lang="nb-NO" sz="6600" dirty="0">
                <a:solidFill>
                  <a:schemeClr val="tx2"/>
                </a:solidFill>
              </a:rPr>
              <a:t>5. Idretts</a:t>
            </a:r>
            <a:r>
              <a:rPr lang="nb-NO" sz="6600" kern="1200" dirty="0">
                <a:solidFill>
                  <a:schemeClr val="tx2"/>
                </a:solidFill>
              </a:rPr>
              <a:t>publikum</a:t>
            </a:r>
          </a:p>
        </p:txBody>
      </p:sp>
      <p:sp>
        <p:nvSpPr>
          <p:cNvPr id="3" name="Plassholder for innhold 2">
            <a:extLst>
              <a:ext uri="{FF2B5EF4-FFF2-40B4-BE49-F238E27FC236}">
                <a16:creationId xmlns:a16="http://schemas.microsoft.com/office/drawing/2014/main" id="{05BF53BA-57C9-4721-A9D3-E83EE32E3217}"/>
              </a:ext>
            </a:extLst>
          </p:cNvPr>
          <p:cNvSpPr>
            <a:spLocks noGrp="1"/>
          </p:cNvSpPr>
          <p:nvPr>
            <p:ph idx="1"/>
          </p:nvPr>
        </p:nvSpPr>
        <p:spPr>
          <a:xfrm>
            <a:off x="2412274" y="3522359"/>
            <a:ext cx="7254239" cy="682079"/>
          </a:xfrm>
        </p:spPr>
        <p:txBody>
          <a:bodyPr vert="horz" lIns="91440" tIns="45720" rIns="91440" bIns="45720" rtlCol="0">
            <a:noAutofit/>
          </a:bodyPr>
          <a:lstStyle/>
          <a:p>
            <a:pPr marL="0" indent="0" algn="ctr">
              <a:buNone/>
            </a:pPr>
            <a:r>
              <a:rPr lang="nb-NO" sz="2400" kern="1200" dirty="0">
                <a:solidFill>
                  <a:schemeClr val="tx2"/>
                </a:solidFill>
                <a:latin typeface="+mn-lt"/>
                <a:ea typeface="+mn-ea"/>
                <a:cs typeface="+mn-cs"/>
              </a:rPr>
              <a:t>De med en eller flere opplevelser som </a:t>
            </a:r>
            <a:r>
              <a:rPr lang="nb-NO" sz="2400" dirty="0">
                <a:solidFill>
                  <a:schemeClr val="tx2"/>
                </a:solidFill>
              </a:rPr>
              <a:t>idretts</a:t>
            </a:r>
            <a:r>
              <a:rPr lang="nb-NO" sz="2400" kern="1200" dirty="0">
                <a:solidFill>
                  <a:schemeClr val="tx2"/>
                </a:solidFill>
                <a:latin typeface="+mn-lt"/>
                <a:ea typeface="+mn-ea"/>
                <a:cs typeface="+mn-cs"/>
              </a:rPr>
              <a:t>publikum</a:t>
            </a:r>
            <a:br>
              <a:rPr lang="nb-NO" sz="2400" kern="1200" dirty="0">
                <a:solidFill>
                  <a:schemeClr val="tx2"/>
                </a:solidFill>
                <a:latin typeface="+mn-lt"/>
                <a:ea typeface="+mn-ea"/>
                <a:cs typeface="+mn-cs"/>
              </a:rPr>
            </a:br>
            <a:br>
              <a:rPr lang="nb-NO" sz="2400" kern="1200" dirty="0">
                <a:solidFill>
                  <a:schemeClr val="tx2"/>
                </a:solidFill>
                <a:latin typeface="+mn-lt"/>
                <a:ea typeface="+mn-ea"/>
                <a:cs typeface="+mn-cs"/>
              </a:rPr>
            </a:br>
            <a:r>
              <a:rPr lang="nb-NO" sz="2400" kern="1200" dirty="0">
                <a:solidFill>
                  <a:schemeClr val="tx2"/>
                </a:solidFill>
                <a:latin typeface="+mn-lt"/>
                <a:ea typeface="+mn-ea"/>
                <a:cs typeface="+mn-cs"/>
              </a:rPr>
              <a:t>Siste fire måneder i mai/juni 2022 </a:t>
            </a:r>
          </a:p>
        </p:txBody>
      </p:sp>
    </p:spTree>
    <p:extLst>
      <p:ext uri="{BB962C8B-B14F-4D97-AF65-F5344CB8AC3E}">
        <p14:creationId xmlns:p14="http://schemas.microsoft.com/office/powerpoint/2010/main" val="403218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ssholder for innhold 2">
            <a:extLst>
              <a:ext uri="{FF2B5EF4-FFF2-40B4-BE49-F238E27FC236}">
                <a16:creationId xmlns:a16="http://schemas.microsoft.com/office/drawing/2014/main" id="{38F86E46-6CFE-4884-A14B-48710A1AD536}"/>
              </a:ext>
            </a:extLst>
          </p:cNvPr>
          <p:cNvSpPr>
            <a:spLocks noGrp="1"/>
          </p:cNvSpPr>
          <p:nvPr>
            <p:ph idx="1"/>
          </p:nvPr>
        </p:nvSpPr>
        <p:spPr>
          <a:xfrm>
            <a:off x="1647730" y="2372113"/>
            <a:ext cx="9365043" cy="3414834"/>
          </a:xfrm>
        </p:spPr>
        <p:txBody>
          <a:bodyPr>
            <a:normAutofit lnSpcReduction="10000"/>
          </a:bodyPr>
          <a:lstStyle/>
          <a:p>
            <a:pPr marL="0" indent="0">
              <a:buNone/>
            </a:pPr>
            <a:r>
              <a:rPr lang="nb-NO" dirty="0">
                <a:solidFill>
                  <a:schemeClr val="tx2"/>
                </a:solidFill>
              </a:rPr>
              <a:t>48 % med minst en opplevelse som idrettspublikum.</a:t>
            </a:r>
          </a:p>
          <a:p>
            <a:pPr marL="0" indent="0">
              <a:buNone/>
            </a:pPr>
            <a:endParaRPr lang="nb-NO" dirty="0">
              <a:solidFill>
                <a:schemeClr val="tx2"/>
              </a:solidFill>
            </a:endParaRPr>
          </a:p>
          <a:p>
            <a:pPr marL="0" indent="0">
              <a:buNone/>
            </a:pPr>
            <a:r>
              <a:rPr lang="nb-NO" dirty="0">
                <a:solidFill>
                  <a:schemeClr val="tx2"/>
                </a:solidFill>
              </a:rPr>
              <a:t>Geografi har mindre rolle enn andre publikumsaktiviteter.</a:t>
            </a:r>
          </a:p>
          <a:p>
            <a:pPr marL="0" indent="0">
              <a:buNone/>
            </a:pPr>
            <a:endParaRPr lang="nb-NO" dirty="0">
              <a:solidFill>
                <a:schemeClr val="tx2"/>
              </a:solidFill>
            </a:endParaRPr>
          </a:p>
          <a:p>
            <a:pPr marL="0" indent="0">
              <a:buNone/>
            </a:pPr>
            <a:r>
              <a:rPr lang="nb-NO" dirty="0">
                <a:solidFill>
                  <a:schemeClr val="tx2"/>
                </a:solidFill>
              </a:rPr>
              <a:t>Inntekt og utdanning viktig, størst deltakelse av de resurssterke.</a:t>
            </a:r>
          </a:p>
          <a:p>
            <a:pPr marL="0" indent="0">
              <a:buNone/>
            </a:pPr>
            <a:endParaRPr lang="nb-NO" dirty="0">
              <a:solidFill>
                <a:schemeClr val="tx2"/>
              </a:solidFill>
            </a:endParaRPr>
          </a:p>
          <a:p>
            <a:pPr marL="0" indent="0">
              <a:buNone/>
            </a:pPr>
            <a:r>
              <a:rPr lang="nb-NO" dirty="0">
                <a:solidFill>
                  <a:schemeClr val="tx2"/>
                </a:solidFill>
              </a:rPr>
              <a:t>10 til 15 år mest aktive. Så faller deltaking, mest for jenter.</a:t>
            </a:r>
          </a:p>
          <a:p>
            <a:pPr marL="0" indent="0">
              <a:buNone/>
            </a:pPr>
            <a:endParaRPr lang="nb-NO"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3769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D78C9CFC-01ED-4CA4-BBE3-76C7DEEF601B}"/>
              </a:ext>
            </a:extLst>
          </p:cNvPr>
          <p:cNvSpPr>
            <a:spLocks noGrp="1"/>
          </p:cNvSpPr>
          <p:nvPr>
            <p:ph type="title"/>
          </p:nvPr>
        </p:nvSpPr>
        <p:spPr>
          <a:xfrm>
            <a:off x="422226" y="2861377"/>
            <a:ext cx="2613285" cy="1325563"/>
          </a:xfrm>
        </p:spPr>
        <p:txBody>
          <a:bodyPr anchor="b">
            <a:normAutofit/>
          </a:bodyPr>
          <a:lstStyle/>
          <a:p>
            <a:pPr algn="ctr"/>
            <a:r>
              <a:rPr lang="nb-NO" sz="2400" dirty="0">
                <a:solidFill>
                  <a:schemeClr val="tx2"/>
                </a:solidFill>
              </a:rPr>
              <a:t>Andel 6 til 15 år</a:t>
            </a:r>
            <a:br>
              <a:rPr lang="nb-NO" sz="2400" dirty="0">
                <a:solidFill>
                  <a:schemeClr val="tx2"/>
                </a:solidFill>
              </a:rPr>
            </a:br>
            <a:r>
              <a:rPr lang="nb-NO" sz="2400" dirty="0">
                <a:solidFill>
                  <a:schemeClr val="tx2"/>
                </a:solidFill>
              </a:rPr>
              <a:t>Idrettspublikum</a:t>
            </a:r>
            <a:br>
              <a:rPr lang="nb-NO" sz="2400" dirty="0">
                <a:solidFill>
                  <a:schemeClr val="tx2"/>
                </a:solidFill>
              </a:rPr>
            </a:br>
            <a:r>
              <a:rPr lang="nb-NO" sz="2400" dirty="0">
                <a:solidFill>
                  <a:schemeClr val="tx2"/>
                </a:solidFill>
              </a:rPr>
              <a:t>Etter region/bydel</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946893615">
            <a:extLst>
              <a:ext uri="{FF2B5EF4-FFF2-40B4-BE49-F238E27FC236}">
                <a16:creationId xmlns:a16="http://schemas.microsoft.com/office/drawing/2014/main" id="{1DA39F57-CD8F-49DD-908B-06CD0A181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995" y="224654"/>
            <a:ext cx="8744679" cy="3278786"/>
          </a:xfrm>
          <a:prstGeom prst="rect">
            <a:avLst/>
          </a:prstGeom>
        </p:spPr>
      </p:pic>
      <p:pic>
        <p:nvPicPr>
          <p:cNvPr id="23" name="Picture 650830238">
            <a:extLst>
              <a:ext uri="{FF2B5EF4-FFF2-40B4-BE49-F238E27FC236}">
                <a16:creationId xmlns:a16="http://schemas.microsoft.com/office/drawing/2014/main" id="{4CB40EE1-20EE-4686-8792-88638FFF9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880" y="3539460"/>
            <a:ext cx="8550571" cy="3046294"/>
          </a:xfrm>
          <a:prstGeom prst="rect">
            <a:avLst/>
          </a:prstGeom>
        </p:spPr>
      </p:pic>
    </p:spTree>
    <p:extLst>
      <p:ext uri="{BB962C8B-B14F-4D97-AF65-F5344CB8AC3E}">
        <p14:creationId xmlns:p14="http://schemas.microsoft.com/office/powerpoint/2010/main" val="1360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tel 1">
            <a:extLst>
              <a:ext uri="{FF2B5EF4-FFF2-40B4-BE49-F238E27FC236}">
                <a16:creationId xmlns:a16="http://schemas.microsoft.com/office/drawing/2014/main" id="{F4C9D30D-64C6-4EF9-8DAC-3A3C6ED9533D}"/>
              </a:ext>
            </a:extLst>
          </p:cNvPr>
          <p:cNvSpPr>
            <a:spLocks noGrp="1"/>
          </p:cNvSpPr>
          <p:nvPr>
            <p:ph type="title"/>
          </p:nvPr>
        </p:nvSpPr>
        <p:spPr>
          <a:xfrm>
            <a:off x="213218" y="2861377"/>
            <a:ext cx="3000243" cy="1397114"/>
          </a:xfrm>
        </p:spPr>
        <p:txBody>
          <a:bodyPr anchor="b">
            <a:normAutofit fontScale="90000"/>
          </a:bodyPr>
          <a:lstStyle/>
          <a:p>
            <a:pPr algn="ctr"/>
            <a:r>
              <a:rPr lang="nb-NO" sz="2400" dirty="0">
                <a:solidFill>
                  <a:schemeClr val="tx2"/>
                </a:solidFill>
              </a:rPr>
              <a:t>Andel 6 til 15 år</a:t>
            </a:r>
            <a:br>
              <a:rPr lang="nb-NO" sz="2400" dirty="0">
                <a:solidFill>
                  <a:schemeClr val="tx2"/>
                </a:solidFill>
              </a:rPr>
            </a:br>
            <a:r>
              <a:rPr lang="nb-NO" sz="2400" dirty="0">
                <a:solidFill>
                  <a:schemeClr val="tx2"/>
                </a:solidFill>
              </a:rPr>
              <a:t>Idrettspublikum</a:t>
            </a:r>
            <a:br>
              <a:rPr lang="nb-NO" sz="2400" dirty="0">
                <a:solidFill>
                  <a:schemeClr val="tx2"/>
                </a:solidFill>
              </a:rPr>
            </a:br>
            <a:r>
              <a:rPr lang="nb-NO" sz="2400" dirty="0">
                <a:solidFill>
                  <a:schemeClr val="tx2"/>
                </a:solidFill>
              </a:rPr>
              <a:t>Etter </a:t>
            </a:r>
            <a:r>
              <a:rPr lang="nb-NO" sz="2400" dirty="0" err="1">
                <a:solidFill>
                  <a:schemeClr val="tx2"/>
                </a:solidFill>
              </a:rPr>
              <a:t>hustandsinntekt</a:t>
            </a:r>
            <a:br>
              <a:rPr lang="nb-NO" sz="2400" dirty="0">
                <a:solidFill>
                  <a:schemeClr val="tx2"/>
                </a:solidFill>
              </a:rPr>
            </a:br>
            <a:r>
              <a:rPr lang="nb-NO" sz="2400" dirty="0">
                <a:solidFill>
                  <a:schemeClr val="tx2"/>
                </a:solidFill>
              </a:rPr>
              <a:t>Etter foreldres utdanning</a:t>
            </a:r>
          </a:p>
        </p:txBody>
      </p:sp>
      <p:pic>
        <p:nvPicPr>
          <p:cNvPr id="23" name="Picture 296202566">
            <a:extLst>
              <a:ext uri="{FF2B5EF4-FFF2-40B4-BE49-F238E27FC236}">
                <a16:creationId xmlns:a16="http://schemas.microsoft.com/office/drawing/2014/main" id="{043CD6AC-EC50-4AD3-B15E-C6370A486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501" y="281102"/>
            <a:ext cx="8601066" cy="3063941"/>
          </a:xfrm>
          <a:prstGeom prst="rect">
            <a:avLst/>
          </a:prstGeom>
        </p:spPr>
      </p:pic>
      <p:pic>
        <p:nvPicPr>
          <p:cNvPr id="24" name="Picture 1840693813">
            <a:extLst>
              <a:ext uri="{FF2B5EF4-FFF2-40B4-BE49-F238E27FC236}">
                <a16:creationId xmlns:a16="http://schemas.microsoft.com/office/drawing/2014/main" id="{2D5AD60F-CF1D-42D0-A5E5-811E56A2D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874" y="3493614"/>
            <a:ext cx="8602363" cy="3063941"/>
          </a:xfrm>
          <a:prstGeom prst="rect">
            <a:avLst/>
          </a:prstGeom>
        </p:spPr>
      </p:pic>
    </p:spTree>
    <p:extLst>
      <p:ext uri="{BB962C8B-B14F-4D97-AF65-F5344CB8AC3E}">
        <p14:creationId xmlns:p14="http://schemas.microsoft.com/office/powerpoint/2010/main" val="984752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tel 1">
            <a:extLst>
              <a:ext uri="{FF2B5EF4-FFF2-40B4-BE49-F238E27FC236}">
                <a16:creationId xmlns:a16="http://schemas.microsoft.com/office/drawing/2014/main" id="{D505C797-DD06-4DA9-8FDC-B49ABE038138}"/>
              </a:ext>
            </a:extLst>
          </p:cNvPr>
          <p:cNvSpPr>
            <a:spLocks noGrp="1"/>
          </p:cNvSpPr>
          <p:nvPr>
            <p:ph type="title"/>
          </p:nvPr>
        </p:nvSpPr>
        <p:spPr>
          <a:xfrm>
            <a:off x="2398427" y="2835051"/>
            <a:ext cx="7292714" cy="1837349"/>
          </a:xfrm>
        </p:spPr>
        <p:txBody>
          <a:bodyPr>
            <a:normAutofit/>
          </a:bodyPr>
          <a:lstStyle/>
          <a:p>
            <a:pPr algn="ctr"/>
            <a:r>
              <a:rPr lang="nb-NO" sz="6000" b="1" dirty="0">
                <a:solidFill>
                  <a:schemeClr val="tx2"/>
                </a:solidFill>
              </a:rPr>
              <a:t>6. Det store bilde</a:t>
            </a:r>
            <a:br>
              <a:rPr lang="nb-NO" sz="3600" dirty="0">
                <a:solidFill>
                  <a:schemeClr val="tx2"/>
                </a:solidFill>
              </a:rPr>
            </a:br>
            <a:r>
              <a:rPr lang="nb-NO" sz="3600" dirty="0">
                <a:solidFill>
                  <a:schemeClr val="tx2"/>
                </a:solidFill>
              </a:rPr>
              <a:t>Noen få overordnede trekk</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5339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Plassholder for innhold 2">
            <a:extLst>
              <a:ext uri="{FF2B5EF4-FFF2-40B4-BE49-F238E27FC236}">
                <a16:creationId xmlns:a16="http://schemas.microsoft.com/office/drawing/2014/main" id="{778A3FF7-F4F8-4299-A5C1-F1EBB1E79E1F}"/>
              </a:ext>
            </a:extLst>
          </p:cNvPr>
          <p:cNvSpPr>
            <a:spLocks noGrp="1"/>
          </p:cNvSpPr>
          <p:nvPr>
            <p:ph idx="1"/>
          </p:nvPr>
        </p:nvSpPr>
        <p:spPr>
          <a:xfrm>
            <a:off x="2351314" y="1846217"/>
            <a:ext cx="7506789" cy="3563983"/>
          </a:xfrm>
        </p:spPr>
        <p:txBody>
          <a:bodyPr anchor="t">
            <a:normAutofit/>
          </a:bodyPr>
          <a:lstStyle/>
          <a:p>
            <a:pPr marL="0" indent="0">
              <a:buNone/>
            </a:pPr>
            <a:r>
              <a:rPr lang="nb-NO" sz="4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Før og etter korona; Bergen siste fire måneder 6 - 15 år:</a:t>
            </a:r>
            <a:endParaRPr lang="nb-NO" sz="4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b-NO" sz="40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Fast organisert aktivitet</a:t>
            </a:r>
            <a:r>
              <a:rPr lang="nb-NO" sz="4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Opp fra 85% til 89%. </a:t>
            </a:r>
          </a:p>
          <a:p>
            <a:pPr marL="342900" lvl="0" indent="-342900">
              <a:buFont typeface="Symbol" panose="05050102010706020507" pitchFamily="18" charset="2"/>
              <a:buChar char=""/>
            </a:pPr>
            <a:r>
              <a:rPr lang="nb-NO" sz="40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Publikum</a:t>
            </a:r>
            <a:r>
              <a:rPr lang="nb-NO" sz="4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Ned fra 70% til 62%.</a:t>
            </a:r>
          </a:p>
          <a:p>
            <a:endParaRPr lang="nb-NO" sz="2000" dirty="0">
              <a:solidFill>
                <a:schemeClr val="tx2"/>
              </a:solidFill>
            </a:endParaRPr>
          </a:p>
        </p:txBody>
      </p:sp>
    </p:spTree>
    <p:extLst>
      <p:ext uri="{BB962C8B-B14F-4D97-AF65-F5344CB8AC3E}">
        <p14:creationId xmlns:p14="http://schemas.microsoft.com/office/powerpoint/2010/main" val="3053727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Plassholder for innhold 2">
            <a:extLst>
              <a:ext uri="{FF2B5EF4-FFF2-40B4-BE49-F238E27FC236}">
                <a16:creationId xmlns:a16="http://schemas.microsoft.com/office/drawing/2014/main" id="{1E55C62C-1CE4-446B-A33E-16453D44688D}"/>
              </a:ext>
            </a:extLst>
          </p:cNvPr>
          <p:cNvSpPr>
            <a:spLocks noGrp="1"/>
          </p:cNvSpPr>
          <p:nvPr>
            <p:ph idx="1"/>
          </p:nvPr>
        </p:nvSpPr>
        <p:spPr>
          <a:xfrm>
            <a:off x="5667469" y="804671"/>
            <a:ext cx="5725955" cy="5550861"/>
          </a:xfrm>
        </p:spPr>
        <p:txBody>
          <a:bodyPr anchor="ctr">
            <a:normAutofit/>
          </a:bodyPr>
          <a:lstStyle/>
          <a:p>
            <a:pPr marL="0" indent="0">
              <a:buNone/>
            </a:pPr>
            <a:r>
              <a:rPr lang="nb-NO" sz="2400" dirty="0">
                <a:solidFill>
                  <a:schemeClr val="tx2"/>
                </a:solidFill>
              </a:rPr>
              <a:t>Den sosiale sammensetningen i konkrete aktiviteter er så forskjellig at man må vurdere om tiltak vil virke alle steder.</a:t>
            </a:r>
          </a:p>
          <a:p>
            <a:pPr marL="0" indent="0">
              <a:buNone/>
            </a:pPr>
            <a:endParaRPr lang="nb-NO" sz="2400" dirty="0">
              <a:solidFill>
                <a:schemeClr val="tx2"/>
              </a:solidFill>
            </a:endParaRPr>
          </a:p>
          <a:p>
            <a:pPr marL="0" indent="0">
              <a:buNone/>
            </a:pPr>
            <a:r>
              <a:rPr lang="nb-NO" sz="2400" dirty="0">
                <a:solidFill>
                  <a:schemeClr val="tx2"/>
                </a:solidFill>
              </a:rPr>
              <a:t>Det er så store geografiske ulikheter at man må vurdere tiltak vil virke overalt.</a:t>
            </a:r>
          </a:p>
          <a:p>
            <a:pPr marL="0" indent="0">
              <a:buNone/>
            </a:pPr>
            <a:endParaRPr lang="nb-NO" sz="2400" dirty="0">
              <a:solidFill>
                <a:schemeClr val="tx2"/>
              </a:solidFill>
            </a:endParaRPr>
          </a:p>
          <a:p>
            <a:pPr marL="0" indent="0">
              <a:buNone/>
            </a:pPr>
            <a:r>
              <a:rPr lang="nb-NO" sz="2400" dirty="0">
                <a:solidFill>
                  <a:schemeClr val="tx2"/>
                </a:solidFill>
              </a:rPr>
              <a:t>Rammene er ulikt for gutter og jenter, bla når den ene er en klar minoritet.</a:t>
            </a:r>
          </a:p>
          <a:p>
            <a:endParaRPr lang="nb-NO" sz="1800" dirty="0">
              <a:solidFill>
                <a:schemeClr val="tx2"/>
              </a:solidFill>
            </a:endParaRPr>
          </a:p>
        </p:txBody>
      </p:sp>
    </p:spTree>
    <p:extLst>
      <p:ext uri="{BB962C8B-B14F-4D97-AF65-F5344CB8AC3E}">
        <p14:creationId xmlns:p14="http://schemas.microsoft.com/office/powerpoint/2010/main" val="1894585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ssholder for innhold 2">
            <a:extLst>
              <a:ext uri="{FF2B5EF4-FFF2-40B4-BE49-F238E27FC236}">
                <a16:creationId xmlns:a16="http://schemas.microsoft.com/office/drawing/2014/main" id="{C6DD96F2-5F28-404F-BEBD-1D98752D4197}"/>
              </a:ext>
            </a:extLst>
          </p:cNvPr>
          <p:cNvSpPr>
            <a:spLocks noGrp="1"/>
          </p:cNvSpPr>
          <p:nvPr>
            <p:ph idx="1"/>
          </p:nvPr>
        </p:nvSpPr>
        <p:spPr>
          <a:xfrm>
            <a:off x="957943" y="986828"/>
            <a:ext cx="10633166" cy="5528274"/>
          </a:xfrm>
        </p:spPr>
        <p:txBody>
          <a:bodyPr>
            <a:noAutofit/>
          </a:bodyPr>
          <a:lstStyle/>
          <a:p>
            <a:pPr marL="0" lvl="0" indent="0">
              <a:buNone/>
            </a:pPr>
            <a:r>
              <a:rPr lang="nb-NO" sz="20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Økt inntekt og/eller økt utdanning hos foreldrene øker deltakelse</a:t>
            </a: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buFont typeface="Courier New" panose="02070309020205020404" pitchFamily="49" charset="0"/>
              <a:buChar char="o"/>
            </a:pP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 som er med har nesten to aktiviteter i snitt.</a:t>
            </a:r>
          </a:p>
          <a:p>
            <a:pPr marL="742950" lvl="1" indent="-285750">
              <a:buFont typeface="Courier New" panose="02070309020205020404" pitchFamily="49" charset="0"/>
              <a:buChar char="o"/>
            </a:pP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Inntekt viktigst på idrett. Utdanning viktigst på kultur.</a:t>
            </a:r>
          </a:p>
          <a:p>
            <a:pPr marL="742950" lvl="1" indent="-285750">
              <a:buFont typeface="Courier New" panose="02070309020205020404" pitchFamily="49" charset="0"/>
              <a:buChar char="o"/>
            </a:pPr>
            <a:r>
              <a:rPr lang="nb-NO" sz="20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Ulik mekanismer og effekt etter aktivitet.</a:t>
            </a:r>
          </a:p>
          <a:p>
            <a:pPr marL="0" lvl="0" indent="0">
              <a:buNone/>
            </a:pPr>
            <a:r>
              <a:rPr lang="nb-NO" sz="20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Gutter og jenter gjør ulikt</a:t>
            </a: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men totalt mer jevnt:</a:t>
            </a:r>
          </a:p>
          <a:p>
            <a:pPr marL="742950" lvl="1" indent="-285750">
              <a:buFont typeface="Courier New" panose="02070309020205020404" pitchFamily="49" charset="0"/>
              <a:buChar char="o"/>
            </a:pP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Jenter dominerer kultur, begge har idrett. Ressurssvake gutter utsatt.</a:t>
            </a:r>
          </a:p>
          <a:p>
            <a:pPr marL="0" lvl="0" indent="0">
              <a:buNone/>
            </a:pPr>
            <a:r>
              <a:rPr lang="nb-NO" sz="20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Lavinntektsfamilier:</a:t>
            </a: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buFont typeface="Courier New" panose="02070309020205020404" pitchFamily="49" charset="0"/>
              <a:buChar char="o"/>
            </a:pP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Alt koster! Også gratis tilbud skal ha transport, mat, utstyr osv. </a:t>
            </a:r>
          </a:p>
          <a:p>
            <a:pPr marL="742950" lvl="1" indent="-285750">
              <a:buFont typeface="Courier New" panose="02070309020205020404" pitchFamily="49" charset="0"/>
              <a:buChar char="o"/>
            </a:pP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Samme type aktivitet kan koste ulikt etter geografi.</a:t>
            </a:r>
          </a:p>
          <a:p>
            <a:pPr marL="742950" lvl="1" indent="-285750">
              <a:buFont typeface="Courier New" panose="02070309020205020404" pitchFamily="49" charset="0"/>
              <a:buChar char="o"/>
            </a:pP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Tiltak virker! </a:t>
            </a:r>
          </a:p>
          <a:p>
            <a:pPr marL="0" lvl="0" indent="0">
              <a:buNone/>
            </a:pPr>
            <a:r>
              <a:rPr lang="nb-NO" sz="20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Mye transport</a:t>
            </a: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40% av faste aktiviteter i Bergen krever skysskort eller bil forbi bompenge. </a:t>
            </a:r>
          </a:p>
          <a:p>
            <a:pPr marL="0" lvl="0" indent="0">
              <a:buNone/>
            </a:pPr>
            <a:r>
              <a:rPr lang="nb-NO" sz="2000"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Geografi</a:t>
            </a:r>
            <a:r>
              <a:rPr lang="nb-NO" sz="20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teller</a:t>
            </a: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Store </a:t>
            </a:r>
            <a:r>
              <a:rPr lang="nb-NO"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forskjeller mellom regioner og bydeler</a:t>
            </a:r>
            <a:r>
              <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endParaRPr lang="nb-NO"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b-NO"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Mye forklares med familie, men forskjellene så store at politikk, tilbud og lokale entusiaster teller.</a:t>
            </a:r>
            <a:endParaRPr lang="nb-NO"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6577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98E3E183-743D-46D1-8BC9-42E6EFC97089}"/>
              </a:ext>
            </a:extLst>
          </p:cNvPr>
          <p:cNvSpPr>
            <a:spLocks noGrp="1"/>
          </p:cNvSpPr>
          <p:nvPr>
            <p:ph type="title"/>
          </p:nvPr>
        </p:nvSpPr>
        <p:spPr>
          <a:xfrm>
            <a:off x="1179226" y="831712"/>
            <a:ext cx="9833548" cy="1154254"/>
          </a:xfrm>
        </p:spPr>
        <p:txBody>
          <a:bodyPr anchor="b">
            <a:normAutofit/>
          </a:bodyPr>
          <a:lstStyle/>
          <a:p>
            <a:pPr algn="ctr"/>
            <a:r>
              <a:rPr lang="nb-NO" sz="3600" dirty="0">
                <a:solidFill>
                  <a:schemeClr val="tx2"/>
                </a:solidFill>
              </a:rPr>
              <a:t>Utfordringer for deltakelse og folkehelse</a:t>
            </a:r>
          </a:p>
        </p:txBody>
      </p:sp>
      <p:grpSp>
        <p:nvGrpSpPr>
          <p:cNvPr id="25" name="Group 24">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6" name="Freeform: Shape 25">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ssholder for innhold 2">
            <a:extLst>
              <a:ext uri="{FF2B5EF4-FFF2-40B4-BE49-F238E27FC236}">
                <a16:creationId xmlns:a16="http://schemas.microsoft.com/office/drawing/2014/main" id="{40CAC3D8-CDCA-4214-A768-4EDE9645DF9E}"/>
              </a:ext>
            </a:extLst>
          </p:cNvPr>
          <p:cNvSpPr>
            <a:spLocks noGrp="1"/>
          </p:cNvSpPr>
          <p:nvPr>
            <p:ph idx="1"/>
          </p:nvPr>
        </p:nvSpPr>
        <p:spPr>
          <a:xfrm>
            <a:off x="1296923" y="2410233"/>
            <a:ext cx="10111644" cy="3197660"/>
          </a:xfrm>
        </p:spPr>
        <p:txBody>
          <a:bodyPr>
            <a:noAutofit/>
          </a:bodyPr>
          <a:lstStyle/>
          <a:p>
            <a:pPr marL="0" indent="0">
              <a:buNone/>
            </a:pPr>
            <a:r>
              <a:rPr lang="nb-NO" sz="2000" dirty="0">
                <a:solidFill>
                  <a:schemeClr val="tx2"/>
                </a:solidFill>
              </a:rPr>
              <a:t>Tilbudet må være mangfoldig og lokal, lett å finne frem til, og «</a:t>
            </a:r>
            <a:r>
              <a:rPr lang="nb-NO" sz="2000" dirty="0" err="1">
                <a:solidFill>
                  <a:schemeClr val="tx2"/>
                </a:solidFill>
              </a:rPr>
              <a:t>velkommende</a:t>
            </a:r>
            <a:r>
              <a:rPr lang="nb-NO" sz="2000" dirty="0">
                <a:solidFill>
                  <a:schemeClr val="tx2"/>
                </a:solidFill>
              </a:rPr>
              <a:t>».</a:t>
            </a:r>
          </a:p>
          <a:p>
            <a:pPr marL="0" indent="0">
              <a:buNone/>
            </a:pPr>
            <a:endParaRPr lang="nb-NO" sz="2000" dirty="0">
              <a:solidFill>
                <a:schemeClr val="tx2"/>
              </a:solidFill>
            </a:endParaRPr>
          </a:p>
          <a:p>
            <a:pPr marL="0" indent="0">
              <a:buNone/>
            </a:pPr>
            <a:r>
              <a:rPr lang="nb-NO" sz="2000" dirty="0">
                <a:solidFill>
                  <a:schemeClr val="tx2"/>
                </a:solidFill>
              </a:rPr>
              <a:t>Tilbud drives av entusiasme og ambisjoner – kan være utfordrende for folkehelseeffekten.</a:t>
            </a:r>
          </a:p>
          <a:p>
            <a:pPr marL="0" indent="0">
              <a:buNone/>
            </a:pPr>
            <a:endParaRPr lang="nb-NO" sz="2000" dirty="0">
              <a:solidFill>
                <a:schemeClr val="tx2"/>
              </a:solidFill>
            </a:endParaRPr>
          </a:p>
          <a:p>
            <a:pPr marL="0" indent="0">
              <a:buNone/>
            </a:pPr>
            <a:r>
              <a:rPr lang="nb-NO" sz="2000" dirty="0">
                <a:solidFill>
                  <a:schemeClr val="tx2"/>
                </a:solidFill>
              </a:rPr>
              <a:t>Utdanning og inntekt viktige predikatorer om folk er med.</a:t>
            </a:r>
          </a:p>
          <a:p>
            <a:pPr marL="0" indent="0">
              <a:buNone/>
            </a:pPr>
            <a:endParaRPr lang="nb-NO" sz="2000" dirty="0">
              <a:solidFill>
                <a:schemeClr val="tx2"/>
              </a:solidFill>
            </a:endParaRPr>
          </a:p>
          <a:p>
            <a:pPr marL="0" indent="0">
              <a:buNone/>
            </a:pPr>
            <a:r>
              <a:rPr lang="nb-NO" sz="2000" b="1" dirty="0">
                <a:solidFill>
                  <a:schemeClr val="tx2"/>
                </a:solidFill>
              </a:rPr>
              <a:t>«</a:t>
            </a:r>
            <a:r>
              <a:rPr lang="nb-NO" sz="2000" b="1" dirty="0" err="1">
                <a:solidFill>
                  <a:schemeClr val="tx2"/>
                </a:solidFill>
              </a:rPr>
              <a:t>Wicked</a:t>
            </a:r>
            <a:r>
              <a:rPr lang="nb-NO" sz="2000" b="1" dirty="0">
                <a:solidFill>
                  <a:schemeClr val="tx2"/>
                </a:solidFill>
              </a:rPr>
              <a:t> problem»; Kommunikasjon, mottak, innhold, sted og status osv. må løses samtidig.</a:t>
            </a:r>
          </a:p>
        </p:txBody>
      </p:sp>
      <p:grpSp>
        <p:nvGrpSpPr>
          <p:cNvPr id="31" name="Group 30">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164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tel 1">
            <a:extLst>
              <a:ext uri="{FF2B5EF4-FFF2-40B4-BE49-F238E27FC236}">
                <a16:creationId xmlns:a16="http://schemas.microsoft.com/office/drawing/2014/main" id="{3AEE0507-C7FD-405E-9E96-3791F5BBF36B}"/>
              </a:ext>
            </a:extLst>
          </p:cNvPr>
          <p:cNvSpPr>
            <a:spLocks noGrp="1"/>
          </p:cNvSpPr>
          <p:nvPr>
            <p:ph type="title"/>
          </p:nvPr>
        </p:nvSpPr>
        <p:spPr>
          <a:xfrm>
            <a:off x="538319" y="2158752"/>
            <a:ext cx="3928313" cy="2736073"/>
          </a:xfrm>
        </p:spPr>
        <p:txBody>
          <a:bodyPr>
            <a:normAutofit/>
          </a:bodyPr>
          <a:lstStyle/>
          <a:p>
            <a:r>
              <a:rPr lang="nb-NO" sz="4000" dirty="0">
                <a:solidFill>
                  <a:schemeClr val="tx2"/>
                </a:solidFill>
              </a:rPr>
              <a:t>Stort materiale; 300 spørsmål, Alt kan analyseres mot alt.</a:t>
            </a:r>
          </a:p>
        </p:txBody>
      </p:sp>
      <p:sp>
        <p:nvSpPr>
          <p:cNvPr id="3" name="Plassholder for innhold 2">
            <a:extLst>
              <a:ext uri="{FF2B5EF4-FFF2-40B4-BE49-F238E27FC236}">
                <a16:creationId xmlns:a16="http://schemas.microsoft.com/office/drawing/2014/main" id="{2278AFA0-196F-417B-B20B-D3B77A70D2ED}"/>
              </a:ext>
            </a:extLst>
          </p:cNvPr>
          <p:cNvSpPr>
            <a:spLocks noGrp="1"/>
          </p:cNvSpPr>
          <p:nvPr>
            <p:ph idx="1"/>
          </p:nvPr>
        </p:nvSpPr>
        <p:spPr>
          <a:xfrm>
            <a:off x="4711337" y="653143"/>
            <a:ext cx="6685321" cy="5653579"/>
          </a:xfrm>
          <a:noFill/>
          <a:ln>
            <a:noFill/>
          </a:ln>
        </p:spPr>
        <p:txBody>
          <a:bodyPr anchor="ctr">
            <a:normAutofit/>
          </a:bodyPr>
          <a:lstStyle/>
          <a:p>
            <a:r>
              <a:rPr lang="nb-NO" sz="2400" dirty="0">
                <a:solidFill>
                  <a:schemeClr val="tx2"/>
                </a:solidFill>
              </a:rPr>
              <a:t>Om familien; Inntekt, utdanning, bosted, født i Norge/utlandet mm.</a:t>
            </a:r>
          </a:p>
          <a:p>
            <a:r>
              <a:rPr lang="nb-NO" sz="2400" dirty="0">
                <a:solidFill>
                  <a:schemeClr val="tx2"/>
                </a:solidFill>
              </a:rPr>
              <a:t>Om barnets bruk av idrett, kultur, friluft, andre aktiviteter. Om organiserte og egen-organiserte aktiviteter, om publikumsaktiviteter.</a:t>
            </a:r>
          </a:p>
          <a:p>
            <a:r>
              <a:rPr lang="nb-NO" sz="2400" dirty="0">
                <a:solidFill>
                  <a:schemeClr val="tx2"/>
                </a:solidFill>
              </a:rPr>
              <a:t>Om foreldrenes fritid.</a:t>
            </a:r>
          </a:p>
          <a:p>
            <a:r>
              <a:rPr lang="nb-NO" sz="2400" dirty="0">
                <a:solidFill>
                  <a:schemeClr val="tx2"/>
                </a:solidFill>
              </a:rPr>
              <a:t>Om hvem tok initiativ, hvem var med, i egen eller annen kommune, og andre forhold.</a:t>
            </a:r>
          </a:p>
          <a:p>
            <a:r>
              <a:rPr lang="nb-NO" sz="2400" dirty="0">
                <a:solidFill>
                  <a:schemeClr val="tx2"/>
                </a:solidFill>
              </a:rPr>
              <a:t>Spørsmål om mediebruk og om kulturell kapital.</a:t>
            </a:r>
          </a:p>
          <a:p>
            <a:r>
              <a:rPr lang="nb-NO" sz="2400" dirty="0">
                <a:solidFill>
                  <a:schemeClr val="tx2"/>
                </a:solidFill>
              </a:rPr>
              <a:t>Tidligere stilt spørsmål om insentiver, hvorfor barnet sluttet, hva man savner, transport mm.</a:t>
            </a:r>
          </a:p>
          <a:p>
            <a:endParaRPr lang="nb-NO" sz="1800" dirty="0">
              <a:solidFill>
                <a:schemeClr val="tx2"/>
              </a:solidFill>
            </a:endParaRPr>
          </a:p>
        </p:txBody>
      </p:sp>
    </p:spTree>
    <p:extLst>
      <p:ext uri="{BB962C8B-B14F-4D97-AF65-F5344CB8AC3E}">
        <p14:creationId xmlns:p14="http://schemas.microsoft.com/office/powerpoint/2010/main" val="1588652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tel 1">
            <a:extLst>
              <a:ext uri="{FF2B5EF4-FFF2-40B4-BE49-F238E27FC236}">
                <a16:creationId xmlns:a16="http://schemas.microsoft.com/office/drawing/2014/main" id="{34DCDDE1-007F-44A4-992E-D1527C5B5973}"/>
              </a:ext>
            </a:extLst>
          </p:cNvPr>
          <p:cNvSpPr>
            <a:spLocks noGrp="1"/>
          </p:cNvSpPr>
          <p:nvPr>
            <p:ph type="title"/>
          </p:nvPr>
        </p:nvSpPr>
        <p:spPr>
          <a:xfrm>
            <a:off x="1795670" y="1741337"/>
            <a:ext cx="9295835" cy="2340334"/>
          </a:xfrm>
        </p:spPr>
        <p:txBody>
          <a:bodyPr vert="horz" lIns="91440" tIns="45720" rIns="91440" bIns="45720" rtlCol="0" anchor="b">
            <a:normAutofit/>
          </a:bodyPr>
          <a:lstStyle/>
          <a:p>
            <a:pPr algn="ctr"/>
            <a:r>
              <a:rPr lang="en-US" sz="3600" dirty="0">
                <a:solidFill>
                  <a:schemeClr val="tx2"/>
                </a:solidFill>
                <a:hlinkClick r:id="rId2"/>
              </a:rPr>
              <a:t>William.Hazell@Bergen.Kommune.no</a:t>
            </a:r>
            <a:br>
              <a:rPr lang="en-US" sz="3600" dirty="0">
                <a:solidFill>
                  <a:schemeClr val="tx2"/>
                </a:solidFill>
              </a:rPr>
            </a:br>
            <a:br>
              <a:rPr lang="en-US" sz="3600" dirty="0">
                <a:solidFill>
                  <a:schemeClr val="tx2"/>
                </a:solidFill>
              </a:rPr>
            </a:br>
            <a:r>
              <a:rPr lang="en-US" sz="3600" dirty="0">
                <a:solidFill>
                  <a:schemeClr val="tx2"/>
                </a:solidFill>
                <a:hlinkClick r:id="rId3"/>
              </a:rPr>
              <a:t>www.bergen.kommune.no/barnefamiliepanelet</a:t>
            </a:r>
            <a:r>
              <a:rPr lang="en-US" sz="3600" dirty="0">
                <a:solidFill>
                  <a:schemeClr val="tx2"/>
                </a:solidFill>
              </a:rPr>
              <a:t> </a:t>
            </a:r>
            <a:endParaRPr lang="en-US" sz="3600" kern="1200" dirty="0">
              <a:solidFill>
                <a:schemeClr val="tx2"/>
              </a:solidFill>
              <a:latin typeface="+mj-lt"/>
              <a:ea typeface="+mj-ea"/>
              <a:cs typeface="+mj-cs"/>
            </a:endParaRPr>
          </a:p>
        </p:txBody>
      </p:sp>
      <p:grpSp>
        <p:nvGrpSpPr>
          <p:cNvPr id="23" name="Group 22">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4" name="Freeform: Shape 23">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30" name="Freeform: Shape 29">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8" name="Bilde 27">
            <a:extLst>
              <a:ext uri="{FF2B5EF4-FFF2-40B4-BE49-F238E27FC236}">
                <a16:creationId xmlns:a16="http://schemas.microsoft.com/office/drawing/2014/main" id="{FEEDBFD0-1EDD-448E-8F6F-24B55C78EBC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27" y="5193912"/>
            <a:ext cx="2898339" cy="1592031"/>
          </a:xfrm>
          <a:prstGeom prst="rect">
            <a:avLst/>
          </a:prstGeom>
          <a:noFill/>
          <a:ln>
            <a:noFill/>
          </a:ln>
        </p:spPr>
      </p:pic>
    </p:spTree>
    <p:extLst>
      <p:ext uri="{BB962C8B-B14F-4D97-AF65-F5344CB8AC3E}">
        <p14:creationId xmlns:p14="http://schemas.microsoft.com/office/powerpoint/2010/main" val="360602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Plassholder for innhold 2">
            <a:extLst>
              <a:ext uri="{FF2B5EF4-FFF2-40B4-BE49-F238E27FC236}">
                <a16:creationId xmlns:a16="http://schemas.microsoft.com/office/drawing/2014/main" id="{8D90E44F-F4D8-431E-9792-7F134B9467A9}"/>
              </a:ext>
            </a:extLst>
          </p:cNvPr>
          <p:cNvSpPr>
            <a:spLocks noGrp="1"/>
          </p:cNvSpPr>
          <p:nvPr>
            <p:ph idx="1"/>
          </p:nvPr>
        </p:nvSpPr>
        <p:spPr>
          <a:xfrm>
            <a:off x="330147" y="342901"/>
            <a:ext cx="11549922" cy="6293644"/>
          </a:xfrm>
        </p:spPr>
        <p:txBody>
          <a:bodyPr anchor="t">
            <a:normAutofit lnSpcReduction="10000"/>
          </a:bodyPr>
          <a:lstStyle/>
          <a:p>
            <a:pPr marL="0" indent="0" algn="just">
              <a:buNone/>
            </a:pPr>
            <a:r>
              <a:rPr lang="nn-NO"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Kor, Korps, Teater, Dans, Orkester, Band, </a:t>
            </a:r>
            <a:r>
              <a:rPr lang="nn-NO"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Kulturverksted</a:t>
            </a:r>
            <a:r>
              <a:rPr lang="nn-NO"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eller </a:t>
            </a:r>
            <a:r>
              <a:rPr lang="nn-NO"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håndarbeid</a:t>
            </a:r>
            <a:r>
              <a:rPr lang="nn-NO"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nn-NO"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Annen</a:t>
            </a:r>
            <a:r>
              <a:rPr lang="nn-NO"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musikk- eller kulturundervisning, </a:t>
            </a:r>
            <a:r>
              <a:rPr lang="nn-NO" sz="2400"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Buekorps</a:t>
            </a:r>
            <a:r>
              <a:rPr lang="nn-NO"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Klassisk ballett, Hip Hop, Folkedans, kommunal kulturskole, privat kulturskole. </a:t>
            </a:r>
            <a:r>
              <a:rPr lang="nb-NO"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Fotball, Håndball, Gymnastikk og turn, Svømming, Kampsport, Is-idrett (skøyter, ishockey, </a:t>
            </a:r>
            <a:r>
              <a:rPr lang="nb-NO" sz="2400"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o.l</a:t>
            </a:r>
            <a:r>
              <a:rPr lang="nb-NO"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Hestesport, Friidrett, Motorsport, Dans, Basketball, Amerikanske idretter, Styrkeløft, Rugby, Snø-idrett (Ski, snowboard, eller lignende), Racketsport (tennis, bordtennis, badminton, squash etc.), Klatring, Orientering, </a:t>
            </a:r>
            <a:r>
              <a:rPr lang="nb-NO" sz="2400"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Allidrett</a:t>
            </a:r>
            <a:r>
              <a:rPr lang="nb-NO" sz="2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eller idrettsskole, Golf, Skyting, Båtsport (segling, roing, padling). </a:t>
            </a:r>
            <a:r>
              <a:rPr lang="nb-NO" sz="2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Fritidsklubb, Frivillige eller politiske organisasjoner (</a:t>
            </a:r>
            <a:r>
              <a:rPr lang="nb-NO" sz="2400" dirty="0" err="1">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elevorg</a:t>
            </a:r>
            <a:r>
              <a:rPr lang="nb-NO" sz="2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ungdomspolitikk, miljøorganisasjoner), Innvandrerorganisasjon, E-sport eller </a:t>
            </a:r>
            <a:r>
              <a:rPr lang="nb-NO" sz="2400" dirty="0" err="1">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gaming</a:t>
            </a:r>
            <a:r>
              <a:rPr lang="nb-NO" sz="2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-klubb, Religiøse organisasjoner, </a:t>
            </a:r>
            <a:r>
              <a:rPr lang="nb-NO" sz="2400" dirty="0">
                <a:solidFill>
                  <a:schemeClr val="accent4">
                    <a:lumMod val="75000"/>
                  </a:schemeClr>
                </a:solidFill>
                <a:latin typeface="Calibri" panose="020F0502020204030204" pitchFamily="34" charset="0"/>
                <a:cs typeface="Times New Roman" panose="02020603050405020304" pitchFamily="18" charset="0"/>
              </a:rPr>
              <a:t>Friluftslivsorganisasjon</a:t>
            </a:r>
            <a:r>
              <a:rPr lang="nb-NO" sz="2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Sjakk-, bridge- eller andre brett- og </a:t>
            </a:r>
            <a:r>
              <a:rPr lang="nb-NO" sz="2400" dirty="0" err="1">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kortspillsklubber</a:t>
            </a:r>
            <a:r>
              <a:rPr lang="nb-NO" sz="2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b-NO" sz="2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Speider, Turlag, 4H, Røde kors, Redningsselskapet e.l. </a:t>
            </a:r>
            <a:r>
              <a:rPr lang="nb-NO"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Konsert, Teaterforestilling, Danseforestilling, Litteraturarrangement, Kino, Kunstutstilling, Museum eller kulturminne, Folkefest/ utendørsarrangement, Festival, Sports- eller idrettsarrangement, Åpent verksted, Fornøyelsespark, lekeland, eller lignende, Svømmehall, badeland, Turområde eller dagsturhytte, Åpen idrettshall, Vært på hytte eller fritidsbolig, Bibliotek, Alpinanlegg. </a:t>
            </a:r>
            <a:r>
              <a:rPr lang="nb-NO"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Spille data/TV-spill/mobilspill, Bruke sosiale medier, Se på TV-serier, filmer, </a:t>
            </a:r>
            <a:r>
              <a:rPr lang="nb-NO" sz="24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Youtube</a:t>
            </a:r>
            <a:r>
              <a:rPr lang="nb-NO"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eller lignende, Spille instrument, Høre på musikk, Egenorganisert trening, som treningsstudio, jogging, fotballspilling osv., Være med venner utenom organiserte aktiviteter, Gå på tur med familien eller venners familie, Tegning, maling, sying, </a:t>
            </a:r>
            <a:r>
              <a:rPr lang="nb-NO" sz="24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perling</a:t>
            </a:r>
            <a:r>
              <a:rPr lang="nb-NO"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eller lignende, Gjøre lekser, Snekring, </a:t>
            </a:r>
            <a:r>
              <a:rPr lang="nb-NO" sz="2400" dirty="0" err="1">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mekking</a:t>
            </a:r>
            <a:r>
              <a:rPr lang="nb-NO" sz="24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hage-/gårdsarbeid eller lignende, Henge på kjøpesenter, bensinstasjon, busstasjon eller lignende, Vært på lekeplass, Spilt brettspill eller kortspill</a:t>
            </a:r>
            <a:r>
              <a:rPr lang="nb-NO" sz="2400" dirty="0">
                <a:effectLst/>
                <a:latin typeface="Calibri" panose="020F0502020204030204" pitchFamily="34" charset="0"/>
                <a:ea typeface="Calibri" panose="020F0502020204030204" pitchFamily="34" charset="0"/>
                <a:cs typeface="Times New Roman" panose="02020603050405020304" pitchFamily="18" charset="0"/>
              </a:rPr>
              <a:t>. Annet, ingenting. </a:t>
            </a:r>
          </a:p>
          <a:p>
            <a:endParaRPr lang="nb-NO" sz="2000" dirty="0">
              <a:solidFill>
                <a:schemeClr val="tx2"/>
              </a:solidFill>
            </a:endParaRPr>
          </a:p>
        </p:txBody>
      </p:sp>
    </p:spTree>
    <p:extLst>
      <p:ext uri="{BB962C8B-B14F-4D97-AF65-F5344CB8AC3E}">
        <p14:creationId xmlns:p14="http://schemas.microsoft.com/office/powerpoint/2010/main" val="80543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3388FE1F-4087-4B04-A501-0E6AC37E5341}"/>
              </a:ext>
            </a:extLst>
          </p:cNvPr>
          <p:cNvSpPr>
            <a:spLocks noGrp="1"/>
          </p:cNvSpPr>
          <p:nvPr>
            <p:ph type="title"/>
          </p:nvPr>
        </p:nvSpPr>
        <p:spPr>
          <a:xfrm>
            <a:off x="1179443" y="852053"/>
            <a:ext cx="10018644" cy="4468695"/>
          </a:xfrm>
        </p:spPr>
        <p:txBody>
          <a:bodyPr vert="horz" lIns="91440" tIns="45720" rIns="91440" bIns="45720" rtlCol="0" anchor="b">
            <a:noAutofit/>
          </a:bodyPr>
          <a:lstStyle/>
          <a:p>
            <a:pPr algn="ctr"/>
            <a:r>
              <a:rPr lang="nb-NO" sz="2800" kern="1200" dirty="0">
                <a:solidFill>
                  <a:schemeClr val="tx2"/>
                </a:solidFill>
              </a:rPr>
              <a:t>Er dette viktig?</a:t>
            </a:r>
            <a:br>
              <a:rPr lang="nb-NO" sz="2800" kern="1200" dirty="0">
                <a:solidFill>
                  <a:schemeClr val="tx2"/>
                </a:solidFill>
              </a:rPr>
            </a:br>
            <a:br>
              <a:rPr lang="nb-NO" sz="2800" kern="1200" dirty="0">
                <a:solidFill>
                  <a:schemeClr val="tx2"/>
                </a:solidFill>
              </a:rPr>
            </a:br>
            <a:r>
              <a:rPr lang="nb-NO" sz="2800" kern="1200" dirty="0">
                <a:solidFill>
                  <a:schemeClr val="tx2"/>
                </a:solidFill>
              </a:rPr>
              <a:t>Forskning er entydig – </a:t>
            </a:r>
            <a:r>
              <a:rPr lang="nb-NO" sz="2800" b="1" kern="1200" dirty="0">
                <a:solidFill>
                  <a:schemeClr val="tx2"/>
                </a:solidFill>
              </a:rPr>
              <a:t>Dette er folkehelse</a:t>
            </a:r>
            <a:r>
              <a:rPr lang="nb-NO" sz="2800" dirty="0">
                <a:solidFill>
                  <a:schemeClr val="tx2"/>
                </a:solidFill>
              </a:rPr>
              <a:t> - N</a:t>
            </a:r>
            <a:r>
              <a:rPr lang="nb-NO" sz="2800" kern="1200" dirty="0">
                <a:solidFill>
                  <a:schemeClr val="tx2"/>
                </a:solidFill>
              </a:rPr>
              <a:t>oen oversiktsrapporter:</a:t>
            </a:r>
            <a:br>
              <a:rPr lang="nb-NO" sz="2800" kern="1200" dirty="0">
                <a:solidFill>
                  <a:schemeClr val="tx2"/>
                </a:solidFill>
              </a:rPr>
            </a:br>
            <a:br>
              <a:rPr lang="nb-NO" sz="2400" b="1" kern="1200" dirty="0">
                <a:solidFill>
                  <a:schemeClr val="tx2"/>
                </a:solidFill>
              </a:rPr>
            </a:br>
            <a:r>
              <a:rPr lang="nb-NO" sz="2000" b="1" kern="1200" dirty="0">
                <a:solidFill>
                  <a:schemeClr val="tx2"/>
                </a:solidFill>
              </a:rPr>
              <a:t>Kultur gir helse til alle: </a:t>
            </a:r>
            <a:r>
              <a:rPr lang="nb-NO" sz="2000" kern="1200" dirty="0">
                <a:solidFill>
                  <a:schemeClr val="tx2"/>
                </a:solidFill>
              </a:rPr>
              <a:t>Daisy </a:t>
            </a:r>
            <a:r>
              <a:rPr lang="nb-NO" sz="2000" kern="1200" dirty="0" err="1">
                <a:solidFill>
                  <a:schemeClr val="tx2"/>
                </a:solidFill>
              </a:rPr>
              <a:t>Fancourt</a:t>
            </a:r>
            <a:r>
              <a:rPr lang="nb-NO" sz="2000" kern="1200" dirty="0">
                <a:solidFill>
                  <a:schemeClr val="tx2"/>
                </a:solidFill>
              </a:rPr>
              <a:t>, Saoirse Finn 2019.; World </a:t>
            </a:r>
            <a:r>
              <a:rPr lang="nb-NO" sz="2000" kern="1200" dirty="0" err="1">
                <a:solidFill>
                  <a:schemeClr val="tx2"/>
                </a:solidFill>
              </a:rPr>
              <a:t>health</a:t>
            </a:r>
            <a:r>
              <a:rPr lang="nb-NO" sz="2000" kern="1200" dirty="0">
                <a:solidFill>
                  <a:schemeClr val="tx2"/>
                </a:solidFill>
              </a:rPr>
              <a:t> </a:t>
            </a:r>
            <a:r>
              <a:rPr lang="nb-NO" sz="2000" kern="1200" dirty="0" err="1">
                <a:solidFill>
                  <a:schemeClr val="tx2"/>
                </a:solidFill>
              </a:rPr>
              <a:t>organisation</a:t>
            </a:r>
            <a:r>
              <a:rPr lang="nb-NO" sz="2000" kern="1200" dirty="0">
                <a:solidFill>
                  <a:schemeClr val="tx2"/>
                </a:solidFill>
              </a:rPr>
              <a:t> </a:t>
            </a:r>
            <a:r>
              <a:rPr lang="nb-NO" sz="2000" kern="1200" dirty="0" err="1">
                <a:solidFill>
                  <a:schemeClr val="tx2"/>
                </a:solidFill>
              </a:rPr>
              <a:t>scoping</a:t>
            </a:r>
            <a:r>
              <a:rPr lang="nb-NO" sz="2000" kern="1200" dirty="0">
                <a:solidFill>
                  <a:schemeClr val="tx2"/>
                </a:solidFill>
              </a:rPr>
              <a:t> </a:t>
            </a:r>
            <a:r>
              <a:rPr lang="nb-NO" sz="2000" kern="1200" dirty="0" err="1">
                <a:solidFill>
                  <a:schemeClr val="tx2"/>
                </a:solidFill>
              </a:rPr>
              <a:t>review</a:t>
            </a:r>
            <a:r>
              <a:rPr lang="nb-NO" sz="2000" kern="1200" dirty="0">
                <a:solidFill>
                  <a:schemeClr val="tx2"/>
                </a:solidFill>
              </a:rPr>
              <a:t>; </a:t>
            </a:r>
            <a:r>
              <a:rPr lang="nb-NO" sz="2000" kern="1200" dirty="0" err="1">
                <a:solidFill>
                  <a:schemeClr val="tx2"/>
                </a:solidFill>
              </a:rPr>
              <a:t>What</a:t>
            </a:r>
            <a:r>
              <a:rPr lang="nb-NO" sz="2000" kern="1200" dirty="0">
                <a:solidFill>
                  <a:schemeClr val="tx2"/>
                </a:solidFill>
              </a:rPr>
              <a:t> is </a:t>
            </a:r>
            <a:r>
              <a:rPr lang="nb-NO" sz="2000" kern="1200" dirty="0" err="1">
                <a:solidFill>
                  <a:schemeClr val="tx2"/>
                </a:solidFill>
              </a:rPr>
              <a:t>the</a:t>
            </a:r>
            <a:r>
              <a:rPr lang="nb-NO" sz="2000" kern="1200" dirty="0">
                <a:solidFill>
                  <a:schemeClr val="tx2"/>
                </a:solidFill>
              </a:rPr>
              <a:t> </a:t>
            </a:r>
            <a:r>
              <a:rPr lang="nb-NO" sz="2000" kern="1200" dirty="0" err="1">
                <a:solidFill>
                  <a:schemeClr val="tx2"/>
                </a:solidFill>
              </a:rPr>
              <a:t>evidence</a:t>
            </a:r>
            <a:r>
              <a:rPr lang="nb-NO" sz="2000" kern="1200" dirty="0">
                <a:solidFill>
                  <a:schemeClr val="tx2"/>
                </a:solidFill>
              </a:rPr>
              <a:t> </a:t>
            </a:r>
            <a:r>
              <a:rPr lang="nb-NO" sz="2000" kern="1200" dirty="0" err="1">
                <a:solidFill>
                  <a:schemeClr val="tx2"/>
                </a:solidFill>
              </a:rPr>
              <a:t>on</a:t>
            </a:r>
            <a:r>
              <a:rPr lang="nb-NO" sz="2000" kern="1200" dirty="0">
                <a:solidFill>
                  <a:schemeClr val="tx2"/>
                </a:solidFill>
              </a:rPr>
              <a:t> </a:t>
            </a:r>
            <a:r>
              <a:rPr lang="nb-NO" sz="2000" kern="1200" dirty="0" err="1">
                <a:solidFill>
                  <a:schemeClr val="tx2"/>
                </a:solidFill>
              </a:rPr>
              <a:t>the</a:t>
            </a:r>
            <a:r>
              <a:rPr lang="nb-NO" sz="2000" kern="1200" dirty="0">
                <a:solidFill>
                  <a:schemeClr val="tx2"/>
                </a:solidFill>
              </a:rPr>
              <a:t> </a:t>
            </a:r>
            <a:r>
              <a:rPr lang="nb-NO" sz="2000" kern="1200" dirty="0" err="1">
                <a:solidFill>
                  <a:schemeClr val="tx2"/>
                </a:solidFill>
              </a:rPr>
              <a:t>role</a:t>
            </a:r>
            <a:r>
              <a:rPr lang="nb-NO" sz="2000" kern="1200" dirty="0">
                <a:solidFill>
                  <a:schemeClr val="tx2"/>
                </a:solidFill>
              </a:rPr>
              <a:t> </a:t>
            </a:r>
            <a:r>
              <a:rPr lang="nb-NO" sz="2000" kern="1200" dirty="0" err="1">
                <a:solidFill>
                  <a:schemeClr val="tx2"/>
                </a:solidFill>
              </a:rPr>
              <a:t>of</a:t>
            </a:r>
            <a:r>
              <a:rPr lang="nb-NO" sz="2000" kern="1200" dirty="0">
                <a:solidFill>
                  <a:schemeClr val="tx2"/>
                </a:solidFill>
              </a:rPr>
              <a:t> </a:t>
            </a:r>
            <a:r>
              <a:rPr lang="nb-NO" sz="2000" kern="1200" dirty="0" err="1">
                <a:solidFill>
                  <a:schemeClr val="tx2"/>
                </a:solidFill>
              </a:rPr>
              <a:t>the</a:t>
            </a:r>
            <a:r>
              <a:rPr lang="nb-NO" sz="2000" kern="1200" dirty="0">
                <a:solidFill>
                  <a:schemeClr val="tx2"/>
                </a:solidFill>
              </a:rPr>
              <a:t> arts in </a:t>
            </a:r>
            <a:r>
              <a:rPr lang="nb-NO" sz="2000" kern="1200" dirty="0" err="1">
                <a:solidFill>
                  <a:schemeClr val="tx2"/>
                </a:solidFill>
              </a:rPr>
              <a:t>improving</a:t>
            </a:r>
            <a:r>
              <a:rPr lang="nb-NO" sz="2000" kern="1200" dirty="0">
                <a:solidFill>
                  <a:schemeClr val="tx2"/>
                </a:solidFill>
              </a:rPr>
              <a:t> </a:t>
            </a:r>
            <a:r>
              <a:rPr lang="nb-NO" sz="2000" kern="1200" dirty="0" err="1">
                <a:solidFill>
                  <a:schemeClr val="tx2"/>
                </a:solidFill>
              </a:rPr>
              <a:t>health</a:t>
            </a:r>
            <a:r>
              <a:rPr lang="nb-NO" sz="2000" kern="1200" dirty="0">
                <a:solidFill>
                  <a:schemeClr val="tx2"/>
                </a:solidFill>
              </a:rPr>
              <a:t> and </a:t>
            </a:r>
            <a:r>
              <a:rPr lang="nb-NO" sz="2000" kern="1200" dirty="0" err="1">
                <a:solidFill>
                  <a:schemeClr val="tx2"/>
                </a:solidFill>
              </a:rPr>
              <a:t>well-being</a:t>
            </a:r>
            <a:r>
              <a:rPr lang="nb-NO" sz="2000" kern="1200" dirty="0">
                <a:solidFill>
                  <a:schemeClr val="tx2"/>
                </a:solidFill>
              </a:rPr>
              <a:t>? </a:t>
            </a:r>
            <a:br>
              <a:rPr lang="nb-NO" sz="2000" kern="1200" dirty="0">
                <a:solidFill>
                  <a:schemeClr val="tx2"/>
                </a:solidFill>
              </a:rPr>
            </a:br>
            <a:br>
              <a:rPr lang="nb-NO" sz="2000" kern="1200" dirty="0">
                <a:solidFill>
                  <a:schemeClr val="tx2"/>
                </a:solidFill>
              </a:rPr>
            </a:br>
            <a:r>
              <a:rPr lang="nb-NO" sz="2000" b="1" kern="1200" dirty="0">
                <a:solidFill>
                  <a:schemeClr val="tx2"/>
                </a:solidFill>
              </a:rPr>
              <a:t>Styrker trivsel, selvfølelse og kognitive evner</a:t>
            </a:r>
            <a:r>
              <a:rPr lang="nb-NO" sz="2000" kern="1200" dirty="0">
                <a:solidFill>
                  <a:schemeClr val="tx2"/>
                </a:solidFill>
              </a:rPr>
              <a:t>: Jacobsen, Sigurd E, m. flere: Sosial ulikhet i barn og unges deltakelse i organiserte fritidsaktiviteter. Rapport 2021:01. Senter for forskning på sivilsamfunn og frivillig sektor. </a:t>
            </a:r>
            <a:br>
              <a:rPr lang="nb-NO" sz="2000" kern="1200" dirty="0">
                <a:solidFill>
                  <a:schemeClr val="tx2"/>
                </a:solidFill>
              </a:rPr>
            </a:br>
            <a:br>
              <a:rPr lang="nb-NO" sz="2000" kern="1200" dirty="0">
                <a:solidFill>
                  <a:schemeClr val="tx2"/>
                </a:solidFill>
              </a:rPr>
            </a:br>
            <a:r>
              <a:rPr lang="nb-NO" sz="2000" b="1" kern="1200" dirty="0">
                <a:solidFill>
                  <a:schemeClr val="tx2"/>
                </a:solidFill>
              </a:rPr>
              <a:t>Trivsel, kognitive evner, utjevnende effekt</a:t>
            </a:r>
            <a:r>
              <a:rPr lang="nb-NO" sz="2000" kern="1200" dirty="0">
                <a:solidFill>
                  <a:schemeClr val="tx2"/>
                </a:solidFill>
              </a:rPr>
              <a:t>: Strand, Anne H og </a:t>
            </a:r>
            <a:r>
              <a:rPr lang="nb-NO" sz="2000" kern="1200" dirty="0" err="1">
                <a:solidFill>
                  <a:schemeClr val="tx2"/>
                </a:solidFill>
              </a:rPr>
              <a:t>Knidt</a:t>
            </a:r>
            <a:r>
              <a:rPr lang="nb-NO" sz="2000" kern="1200" dirty="0">
                <a:solidFill>
                  <a:schemeClr val="tx2"/>
                </a:solidFill>
              </a:rPr>
              <a:t>, Marianne T; Unge i utsatte boområder - kunnskapsoversikt. </a:t>
            </a:r>
            <a:r>
              <a:rPr lang="nb-NO" sz="2000" kern="1200" dirty="0" err="1">
                <a:solidFill>
                  <a:schemeClr val="tx2"/>
                </a:solidFill>
              </a:rPr>
              <a:t>Fafo</a:t>
            </a:r>
            <a:r>
              <a:rPr lang="nb-NO" sz="2000" kern="1200" dirty="0">
                <a:solidFill>
                  <a:schemeClr val="tx2"/>
                </a:solidFill>
              </a:rPr>
              <a:t>-notat 2019:24. </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72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tel 1">
            <a:extLst>
              <a:ext uri="{FF2B5EF4-FFF2-40B4-BE49-F238E27FC236}">
                <a16:creationId xmlns:a16="http://schemas.microsoft.com/office/drawing/2014/main" id="{9A330669-9339-48AD-8CDC-ABF2D70084FF}"/>
              </a:ext>
            </a:extLst>
          </p:cNvPr>
          <p:cNvSpPr>
            <a:spLocks noGrp="1"/>
          </p:cNvSpPr>
          <p:nvPr>
            <p:ph type="ctrTitle"/>
          </p:nvPr>
        </p:nvSpPr>
        <p:spPr>
          <a:xfrm>
            <a:off x="1019950" y="2100096"/>
            <a:ext cx="9919063" cy="2387918"/>
          </a:xfrm>
        </p:spPr>
        <p:txBody>
          <a:bodyPr anchor="b">
            <a:noAutofit/>
          </a:bodyPr>
          <a:lstStyle/>
          <a:p>
            <a:r>
              <a:rPr lang="nb-NO" sz="9600" b="1" dirty="0">
                <a:solidFill>
                  <a:schemeClr val="tx2"/>
                </a:solidFill>
              </a:rPr>
              <a:t>HJERTE og HJERNE</a:t>
            </a:r>
          </a:p>
        </p:txBody>
      </p:sp>
      <p:grpSp>
        <p:nvGrpSpPr>
          <p:cNvPr id="30" name="Group 29">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37" name="Freeform: Shape 36">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299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652B028-D2D3-4BF5-BDE1-BB11782150E1}"/>
              </a:ext>
            </a:extLst>
          </p:cNvPr>
          <p:cNvSpPr>
            <a:spLocks noGrp="1"/>
          </p:cNvSpPr>
          <p:nvPr>
            <p:ph type="title"/>
          </p:nvPr>
        </p:nvSpPr>
        <p:spPr>
          <a:xfrm>
            <a:off x="3371787" y="1529305"/>
            <a:ext cx="5448730" cy="4119532"/>
          </a:xfrm>
        </p:spPr>
        <p:txBody>
          <a:bodyPr vert="horz" lIns="91440" tIns="45720" rIns="91440" bIns="45720" rtlCol="0" anchor="b">
            <a:noAutofit/>
          </a:bodyPr>
          <a:lstStyle/>
          <a:p>
            <a:pPr algn="ctr"/>
            <a:r>
              <a:rPr lang="nb-NO" sz="9600" kern="1200" dirty="0">
                <a:solidFill>
                  <a:schemeClr val="tx2"/>
                </a:solidFill>
                <a:latin typeface="+mj-lt"/>
                <a:ea typeface="+mj-ea"/>
                <a:cs typeface="+mj-cs"/>
              </a:rPr>
              <a:t>Bekrefte</a:t>
            </a:r>
            <a:br>
              <a:rPr lang="nb-NO" sz="9600" kern="1200" dirty="0">
                <a:solidFill>
                  <a:schemeClr val="tx2"/>
                </a:solidFill>
                <a:latin typeface="+mj-lt"/>
                <a:ea typeface="+mj-ea"/>
                <a:cs typeface="+mj-cs"/>
              </a:rPr>
            </a:br>
            <a:r>
              <a:rPr lang="nb-NO" sz="9600" kern="1200" dirty="0">
                <a:solidFill>
                  <a:schemeClr val="tx2"/>
                </a:solidFill>
                <a:latin typeface="+mj-lt"/>
                <a:ea typeface="+mj-ea"/>
                <a:cs typeface="+mj-cs"/>
              </a:rPr>
              <a:t>Justere</a:t>
            </a:r>
            <a:br>
              <a:rPr lang="nb-NO" sz="9600" kern="1200" dirty="0">
                <a:solidFill>
                  <a:schemeClr val="tx2"/>
                </a:solidFill>
                <a:latin typeface="+mj-lt"/>
                <a:ea typeface="+mj-ea"/>
                <a:cs typeface="+mj-cs"/>
              </a:rPr>
            </a:br>
            <a:r>
              <a:rPr lang="nb-NO" sz="9600" kern="1200" dirty="0">
                <a:solidFill>
                  <a:schemeClr val="tx2"/>
                </a:solidFill>
                <a:latin typeface="+mj-lt"/>
                <a:ea typeface="+mj-ea"/>
                <a:cs typeface="+mj-cs"/>
              </a:rPr>
              <a:t>Endre</a:t>
            </a:r>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979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2551</TotalTime>
  <Words>1910</Words>
  <Application>Microsoft Office PowerPoint</Application>
  <PresentationFormat>Widescreen</PresentationFormat>
  <Paragraphs>123</Paragraphs>
  <Slides>50</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50</vt:i4>
      </vt:variant>
    </vt:vector>
  </HeadingPairs>
  <TitlesOfParts>
    <vt:vector size="57" baseType="lpstr">
      <vt:lpstr>Arial</vt:lpstr>
      <vt:lpstr>Calibri</vt:lpstr>
      <vt:lpstr>Calibri Light</vt:lpstr>
      <vt:lpstr>Cambria</vt:lpstr>
      <vt:lpstr>Courier New</vt:lpstr>
      <vt:lpstr>Symbol</vt:lpstr>
      <vt:lpstr>Office-tema</vt:lpstr>
      <vt:lpstr>Vestland barnefamiliepanel 2022   Seksjonsleder William Hazell,  Seksjon for plan og analyse, Byrådsavdeling for kultur, frivillighet og inkludering, Bergen kommune. </vt:lpstr>
      <vt:lpstr>    Gjentagende spørreundersøkelse  Om barn og unge fritid, om familien, og rammer for deltakelse.  Bergen 2019, 2020, 2021.  Vestland 2022 med midler fra Vestland fylkeskommune.  Søkt statsforvalter om midler til samskaping av analyse, med 14 kommuner, idrettskrets og NOKU.</vt:lpstr>
      <vt:lpstr>Spørreundersøkelser er blitt relativt rimelig.  Bredde innsikt og fleksible stordata, men vi trenger nye ferdigheter for å bruke dataene.  Verden fra brukernes eller befolkningens sted, ikke fra aktører og produsenter.   Vi kan måle effekter av politikk.  Felles datagrunnlag skaper felles plattform.</vt:lpstr>
      <vt:lpstr>Før bruk er dataene justert etter geografi og etter utdanning, slik at grunnlaget for analyse er representativt. </vt:lpstr>
      <vt:lpstr>Stort materiale; 300 spørsmål, Alt kan analyseres mot alt.</vt:lpstr>
      <vt:lpstr>PowerPoint-presentasjon</vt:lpstr>
      <vt:lpstr>Er dette viktig?  Forskning er entydig – Dette er folkehelse - Noen oversiktsrapporter:  Kultur gir helse til alle: Daisy Fancourt, Saoirse Finn 2019.; World health organisation scoping review; What is the evidence on the role of the arts in improving health and well-being?   Styrker trivsel, selvfølelse og kognitive evner: Jacobsen, Sigurd E, m. flere: Sosial ulikhet i barn og unges deltakelse i organiserte fritidsaktiviteter. Rapport 2021:01. Senter for forskning på sivilsamfunn og frivillig sektor.   Trivsel, kognitive evner, utjevnende effekt: Strand, Anne H og Knidt, Marianne T; Unge i utsatte boområder - kunnskapsoversikt. Fafo-notat 2019:24. </vt:lpstr>
      <vt:lpstr>HJERTE og HJERNE</vt:lpstr>
      <vt:lpstr>Bekrefte Justere Endre</vt:lpstr>
      <vt:lpstr>Gjennomslag i befolkningen  Kjennetegn på de med og utenfor  Rammene for deltagelse</vt:lpstr>
      <vt:lpstr>Gode spørsmål og hypoteser </vt:lpstr>
      <vt:lpstr>I dag; 2 rapporter – om faste organiserte aktiviteter og om publikumsopplevelser - etter 7 dimensjoner:  Barnet: 6 til 15 år, etter alder og kjønn.   Geografi: Etter folkehelseregion, etter bydel og etter bostadskommunens sentralitet.  Sosial klasse: Etter utdanning og inntekt.  Senere tar vi andre analyser etter andre dimensjoner.</vt:lpstr>
      <vt:lpstr>1. Totalbildet; Hvem er med  De med en eller flere faste organiserte aktiviteter – innen idrett, kultur, friluft, sosial eller religiøs organisasjon, eller annet.  Siste fire måneder i mai/juni 2022 </vt:lpstr>
      <vt:lpstr>Våren 2022;   89% mellom 6 og 15 år minst en fast organisert fritidsaktivitet.  Geografi teller! 10 prosentpoeng forskjell.   Deltakelse øker med utdanning og inntekt; 8-9 prosentpoeng.  Ulikhetene større enn kun kan forklaras av utdanning og inntekt.  Ulike mekanismer i ulike tilbud – også mellom beslektede tilbud.</vt:lpstr>
      <vt:lpstr>Andel 6-15 år  Fast organisert fritidsaktivitet  Etter region.</vt:lpstr>
      <vt:lpstr>Andel 6-15 år  Faste organiserte fritidsaktiviteter  Justert husstandsinntekt (oppe) Familiens høyeste utdanning (nede)</vt:lpstr>
      <vt:lpstr>Kommuner etter sentralitet:  Først total aktiviteter, så kultur og idrett.</vt:lpstr>
      <vt:lpstr>Andel 6 til 15 år  Faste organiserte fritidsaktivitet  Etter alder</vt:lpstr>
      <vt:lpstr>2. Idrett; De som er med  De med minst en fast organisert idrettsaktivitet  Siste fire måneder i mai/juni 2022 </vt:lpstr>
      <vt:lpstr>Våren 2022:  81% mellom 6 og 15 år hadde en fast organisert idrettsaktivitet.  11 prosentpoeng mellom laveste (74 %) og høyeste (85 %) region.  Deltakelse øker med inntekt, noe med utdanning.  Gutter litt mer med enn jenter. Deltakelse faller med alder, særlig for jenter.</vt:lpstr>
      <vt:lpstr>Andel 6-15 år Fast organisert idrettsaktivitet etter region/ bydel</vt:lpstr>
      <vt:lpstr>PowerPoint-presentasjon</vt:lpstr>
      <vt:lpstr>Eksempel på en av flere sider med konkrete tall for idretter –viser kjønn, utdanning, inntekt og sentralitet – for hele Vestland.</vt:lpstr>
      <vt:lpstr>PowerPoint-presentasjon</vt:lpstr>
      <vt:lpstr>3. Kultur; De som er med  De med en eller flere faste organiserte kulturaktiviteter  Siste fire måneder i mai/juni 2022 </vt:lpstr>
      <vt:lpstr>Vestland våren 2022   27% mellom 6 og 15 år hadde fast organisert kulturaktivitet.   Store geografiske forskjeller; 21% til 40%. Sentralitet teller også.   Jenter deltar i langt større grad enn gutter.   Deltakelse øker med foreldres utdanning, særlig for jenter.  Deltakelse lite avhengig av inntekt.   Deltakelse synker med alder.</vt:lpstr>
      <vt:lpstr>Andel 6-15 år  Fast organisert kulturaktivitet  Etter region/ bydel. </vt:lpstr>
      <vt:lpstr>PowerPoint-presentasjon</vt:lpstr>
      <vt:lpstr>Andel 6-15 år Fast organisert kulturaktivitet  etter alder.</vt:lpstr>
      <vt:lpstr>Noen kulturtyper  Det er ulik miks av utdanning, økonomi, geografi og andre faktorer på de ulike tilbud </vt:lpstr>
      <vt:lpstr>PowerPoint-presentasjon</vt:lpstr>
      <vt:lpstr>Bibliotek 3 typer besøk; Besøk uten lån Besøk med lån Besøk arrangement</vt:lpstr>
      <vt:lpstr>Andel 6-15 år Fritidsklubb Etter region og bydel.</vt:lpstr>
      <vt:lpstr>Andel 6-15 år Spilt instrument hjemme siste uke etter region/bydel</vt:lpstr>
      <vt:lpstr>4. Kulturpublikum</vt:lpstr>
      <vt:lpstr>PowerPoint-presentasjon</vt:lpstr>
      <vt:lpstr>PowerPoint-presentasjon</vt:lpstr>
      <vt:lpstr>Andel Minst en kulturopplevelse Etter region/bydel</vt:lpstr>
      <vt:lpstr>Andel  Minst en kulturopplevelse etter justert husholdsinntekt etter foreldres høyeste utdanning</vt:lpstr>
      <vt:lpstr>Andel etter alder på;  1. Museum/ kulturminne 2. Teater 3. Konsert</vt:lpstr>
      <vt:lpstr>5. Idrettspublikum</vt:lpstr>
      <vt:lpstr>PowerPoint-presentasjon</vt:lpstr>
      <vt:lpstr>Andel 6 til 15 år Idrettspublikum Etter region/bydel</vt:lpstr>
      <vt:lpstr>Andel 6 til 15 år Idrettspublikum Etter hustandsinntekt Etter foreldres utdanning</vt:lpstr>
      <vt:lpstr>6. Det store bilde Noen få overordnede trekk</vt:lpstr>
      <vt:lpstr>PowerPoint-presentasjon</vt:lpstr>
      <vt:lpstr>PowerPoint-presentasjon</vt:lpstr>
      <vt:lpstr>PowerPoint-presentasjon</vt:lpstr>
      <vt:lpstr>Utfordringer for deltakelse og folkehelse</vt:lpstr>
      <vt:lpstr>William.Hazell@Bergen.Kommune.no  www.bergen.kommune.no/barnefamiliepanelet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Hazell, William</dc:creator>
  <cp:lastModifiedBy>Hazell, William</cp:lastModifiedBy>
  <cp:revision>27</cp:revision>
  <dcterms:created xsi:type="dcterms:W3CDTF">2022-10-24T10:33:07Z</dcterms:created>
  <dcterms:modified xsi:type="dcterms:W3CDTF">2022-11-27T13:34:39Z</dcterms:modified>
</cp:coreProperties>
</file>